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67" r:id="rId2"/>
    <p:sldId id="259" r:id="rId3"/>
    <p:sldId id="263" r:id="rId4"/>
    <p:sldId id="262" r:id="rId5"/>
    <p:sldId id="265" r:id="rId6"/>
    <p:sldId id="264" r:id="rId7"/>
    <p:sldId id="260" r:id="rId8"/>
    <p:sldId id="258" r:id="rId9"/>
    <p:sldId id="256" r:id="rId10"/>
    <p:sldId id="261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00" d="100"/>
          <a:sy n="100" d="100"/>
        </p:scale>
        <p:origin x="-43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72BCC-D2D5-427B-8BDA-0A8C26C19CF8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7B7B5-B8A1-4BF2-9E60-D02A6C0DA9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Для чего проводить исследование в действии?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7B7B5-B8A1-4BF2-9E60-D02A6C0DA93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Наблюдение уроков в среднем звене(6 « Б » класс)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7B7B5-B8A1-4BF2-9E60-D02A6C0DA93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7B7B5-B8A1-4BF2-9E60-D02A6C0DA931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Что такое исследование в действии?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7B7B5-B8A1-4BF2-9E60-D02A6C0DA931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выход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7B7B5-B8A1-4BF2-9E60-D02A6C0DA931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8992" y="1214422"/>
            <a:ext cx="342900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/>
              <a:t>«</a:t>
            </a:r>
            <a:r>
              <a:rPr lang="ru-RU" sz="3200" i="1" dirty="0" smtClean="0"/>
              <a:t>Нет </a:t>
            </a:r>
            <a:r>
              <a:rPr lang="ru-RU" sz="3200" b="1" i="1" dirty="0" smtClean="0"/>
              <a:t>действии</a:t>
            </a:r>
            <a:r>
              <a:rPr lang="ru-RU" sz="3200" i="1" dirty="0" smtClean="0"/>
              <a:t> без </a:t>
            </a:r>
            <a:r>
              <a:rPr lang="ru-RU" sz="3200" b="1" i="1" dirty="0" smtClean="0"/>
              <a:t>исследовании</a:t>
            </a:r>
            <a:r>
              <a:rPr lang="ru-RU" sz="3200" i="1" dirty="0" smtClean="0"/>
              <a:t> и нет </a:t>
            </a:r>
            <a:r>
              <a:rPr lang="ru-RU" sz="3200" b="1" i="1" dirty="0" smtClean="0"/>
              <a:t>исследовании</a:t>
            </a:r>
            <a:r>
              <a:rPr lang="ru-RU" sz="3200" i="1" dirty="0" smtClean="0"/>
              <a:t> без </a:t>
            </a:r>
            <a:r>
              <a:rPr lang="ru-RU" sz="3200" b="1" i="1" dirty="0" smtClean="0"/>
              <a:t>действии</a:t>
            </a:r>
            <a:r>
              <a:rPr lang="ru-RU" sz="3200" i="1" dirty="0" smtClean="0"/>
              <a:t>»</a:t>
            </a:r>
            <a:endParaRPr lang="ru-RU" sz="32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786314" y="3982998"/>
            <a:ext cx="30718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Курт</a:t>
            </a:r>
            <a:r>
              <a:rPr lang="ru-RU" dirty="0" smtClean="0"/>
              <a:t> Левин</a:t>
            </a:r>
            <a:endParaRPr lang="ru-RU" dirty="0"/>
          </a:p>
        </p:txBody>
      </p:sp>
      <p:pic>
        <p:nvPicPr>
          <p:cNvPr id="4" name="Рисунок 3" descr="iMA7FKO5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20" y="428604"/>
            <a:ext cx="2802499" cy="28575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00100" y="357166"/>
            <a:ext cx="71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       </a:t>
            </a:r>
            <a:r>
              <a:rPr lang="ru-RU" sz="2400" b="1" dirty="0" smtClean="0"/>
              <a:t>Что такое исследование в действии? </a:t>
            </a:r>
            <a:endParaRPr lang="ru-RU" sz="2400" b="1" dirty="0"/>
          </a:p>
        </p:txBody>
      </p:sp>
      <p:pic>
        <p:nvPicPr>
          <p:cNvPr id="3" name="Рисунок 2" descr="img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34" y="1389144"/>
            <a:ext cx="7286676" cy="54688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142852"/>
            <a:ext cx="621509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Для чего проводить исследование в действии?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571480"/>
            <a:ext cx="521497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ИД- конкретный метод проведения исследования профессионалами, практиками, конечной целью которого является улучшение практики;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*метод, который используется для улучшения педагогической практики;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коллаборативный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процесс, который проводится индивидами, связанных общими целями.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ИД-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1) включает в себя действие, оценку и рефлексию.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2)основывается на конкретных ситуациях.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3)развивает рефлексию, основанную на интерпретациях.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4)может включать в себя решение проблем, если это способствует улучшению практики.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-64437945_283824527.pdf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2857496"/>
            <a:ext cx="2762246" cy="2071684"/>
          </a:xfrm>
          <a:prstGeom prst="rect">
            <a:avLst/>
          </a:prstGeom>
        </p:spPr>
      </p:pic>
      <p:pic>
        <p:nvPicPr>
          <p:cNvPr id="6" name="Рисунок 5" descr="C:\Users\admin.admin-ПК\Desktop\20180510_145402.jpg"/>
          <p:cNvPicPr/>
          <p:nvPr/>
        </p:nvPicPr>
        <p:blipFill>
          <a:blip r:embed="rId4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715008" y="1000108"/>
            <a:ext cx="2571768" cy="16192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1643049"/>
            <a:ext cx="27146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С ними был проведен </a:t>
            </a:r>
            <a:r>
              <a:rPr lang="ru-RU" sz="1400" dirty="0" err="1" smtClean="0"/>
              <a:t>коучинг</a:t>
            </a:r>
            <a:r>
              <a:rPr lang="ru-RU" sz="1400" dirty="0" smtClean="0"/>
              <a:t> </a:t>
            </a:r>
            <a:r>
              <a:rPr lang="ru-RU" sz="1400" dirty="0" err="1" smtClean="0"/>
              <a:t>Lesson</a:t>
            </a:r>
            <a:r>
              <a:rPr lang="ru-RU" sz="1400" dirty="0" smtClean="0"/>
              <a:t> </a:t>
            </a:r>
            <a:r>
              <a:rPr lang="ru-RU" sz="1400" dirty="0" err="1" smtClean="0"/>
              <a:t>Study</a:t>
            </a:r>
            <a:r>
              <a:rPr lang="ru-RU" sz="1400" dirty="0" smtClean="0"/>
              <a:t>, где учителя ознакомились с основными правилами, условиями и требованиями проведения </a:t>
            </a:r>
            <a:r>
              <a:rPr lang="ru-RU" sz="1400" dirty="0" err="1" smtClean="0"/>
              <a:t>Lesson</a:t>
            </a:r>
            <a:r>
              <a:rPr lang="ru-RU" sz="1400" dirty="0" smtClean="0"/>
              <a:t> </a:t>
            </a:r>
            <a:r>
              <a:rPr lang="ru-RU" sz="1400" dirty="0" err="1" smtClean="0"/>
              <a:t>Study</a:t>
            </a:r>
            <a:r>
              <a:rPr lang="ru-RU" sz="1400" dirty="0" smtClean="0"/>
              <a:t>. Были подготовлены научно-теоретические материалы, определены тема и задачи исследования, составлены план работы, мониторинг. Выбраны кандидатуры:</a:t>
            </a:r>
          </a:p>
          <a:p>
            <a:r>
              <a:rPr lang="ru-RU" sz="1400" dirty="0" smtClean="0"/>
              <a:t>- «модератор» - представитель руководства школы, который координировал обсуждение, обеспечивал ему позитивность,</a:t>
            </a:r>
          </a:p>
          <a:p>
            <a:r>
              <a:rPr lang="ru-RU" sz="1400" dirty="0" smtClean="0"/>
              <a:t>-</a:t>
            </a:r>
            <a:r>
              <a:rPr lang="ru-RU" sz="1400" b="1" dirty="0" smtClean="0"/>
              <a:t> </a:t>
            </a:r>
            <a:r>
              <a:rPr lang="ru-RU" sz="1400" dirty="0" smtClean="0"/>
              <a:t>«Советник», роль которого, заключалась в установлении обучающего эффекта, составление методических рекомендаций для практических действий учителей.</a:t>
            </a:r>
            <a:endParaRPr lang="ru-RU" sz="1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14348" y="428604"/>
            <a:ext cx="72866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целях улучшения и развития  качества образования было решено использовать подход </a:t>
            </a:r>
            <a:r>
              <a:rPr lang="ru-RU" i="1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LessonStudy</a:t>
            </a:r>
            <a:r>
              <a:rPr lang="ru-RU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была сформирована группа в составе 12 человек. Фокус-группа, выбрав тему исследования, определила для себя основные цели обучения.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C:\Users\admin.admin-ПК\Desktop\20180510_145402.jpg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429388" y="1357298"/>
            <a:ext cx="2500330" cy="1571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admin.admin-ПК\Desktop\IMG_2742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929058" y="1357298"/>
            <a:ext cx="2500330" cy="1500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ownloads\49772447bc155c494086671f15761544.jpg"/>
          <p:cNvPicPr/>
          <p:nvPr/>
        </p:nvPicPr>
        <p:blipFill>
          <a:blip r:embed="rId4" cstate="print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786182" y="2928934"/>
            <a:ext cx="2786082" cy="1428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ownloads\500291219cdbf2c49c1423b1f730c054.jpg"/>
          <p:cNvPicPr/>
          <p:nvPr/>
        </p:nvPicPr>
        <p:blipFill>
          <a:blip r:embed="rId5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6572264" y="2928934"/>
            <a:ext cx="2306349" cy="1428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357158" y="357166"/>
            <a:ext cx="878684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План реализации процесса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Lessonstudy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фокус группы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учитилей начальных классов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Тема исследования: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«Влияние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критериального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оценивания на качество знаний и развитие каждого ребенка»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Цель: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Как влияет </a:t>
            </a:r>
            <a:r>
              <a:rPr kumimoji="0" lang="ru-RU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критериальное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оценивание на качество знаний и развитие каждого ребенка.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Ожидаемые результаты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: повышения качества знаний и мотивации учащихся</a:t>
            </a:r>
            <a:r>
              <a:rPr kumimoji="0" lang="ru-RU" sz="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1857364"/>
          <a:ext cx="7929618" cy="5048565"/>
        </p:xfrm>
        <a:graphic>
          <a:graphicData uri="http://schemas.openxmlformats.org/drawingml/2006/table">
            <a:tbl>
              <a:tblPr/>
              <a:tblGrid>
                <a:gridCol w="1738175"/>
                <a:gridCol w="3567282"/>
                <a:gridCol w="2624161"/>
              </a:tblGrid>
              <a:tr h="184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Заседания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Выход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err="1">
                          <a:latin typeface="Times New Roman"/>
                          <a:ea typeface="Times New Roman"/>
                          <a:cs typeface="Times New Roman"/>
                        </a:rPr>
                        <a:t>Круглый-стол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Цель: Формирование фокус групп и составления плана фокус группы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Составление плана работы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Коучинг «</a:t>
                      </a: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Как   побуждать учащихся активно работать на уроке. Постановка   </a:t>
                      </a:r>
                      <a:r>
                        <a:rPr lang="ru-RU" sz="120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SMART</a:t>
                      </a:r>
                      <a:r>
                        <a:rPr lang="ru-RU" sz="12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-целей    </a:t>
                      </a: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Выбор темы исследования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3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апрель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750"/>
                        </a:spcAft>
                      </a:pPr>
                      <a:r>
                        <a:rPr lang="ru-RU" sz="1200" b="1" dirty="0" err="1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Коучинг</a:t>
                      </a:r>
                      <a:r>
                        <a:rPr lang="ru-RU" sz="1200" b="1" dirty="0">
                          <a:solidFill>
                            <a:srgbClr val="333333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«Сущностная характеристика критического мышления .Использование критического мышления в преподавании».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Разработка урока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Заседание фокус группы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Цель: проведение, наблюдение и анализ урока№1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Проведение урока №1.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Заседание фокус группы обсуждения урока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Цель: 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Цель: разработка урока №2.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Разработка урока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Заседание фокус группы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Цель: проведение, наблюдение и анализ урока№2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Проведение урока №2.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1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Заседание фокус группы 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Цель: разработка урока №3.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Разработка урока №3 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1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Заседание фокус группы </a:t>
                      </a: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Цель: проведение, наблюдение и анализ урока№3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latin typeface="Times New Roman"/>
                          <a:ea typeface="Times New Roman"/>
                          <a:cs typeface="Times New Roman"/>
                        </a:rPr>
                        <a:t>Проведение урока №3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81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май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latin typeface="Times New Roman"/>
                          <a:ea typeface="Times New Roman"/>
                          <a:cs typeface="Times New Roman"/>
                        </a:rPr>
                        <a:t>Заседание фокус группы.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Подведение итогов по </a:t>
                      </a:r>
                      <a:r>
                        <a:rPr lang="en-US" sz="1200">
                          <a:latin typeface="Times New Roman"/>
                          <a:ea typeface="Times New Roman"/>
                          <a:cs typeface="Times New Roman"/>
                        </a:rPr>
                        <a:t>Lessonstudy</a:t>
                      </a:r>
                      <a:endParaRPr lang="ru-RU" sz="12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Протокол, фото</a:t>
                      </a:r>
                      <a:endParaRPr lang="ru-RU" sz="12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9169" marR="3916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1357298"/>
            <a:ext cx="61436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Наблюдение уроков осуществлялось на младшей ступени образования в начальной школе. Она была определена командой развития, так как модернизация системы образования начинается именно с начальной школы.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3214686"/>
            <a:ext cx="2071702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Admin\Desktop\работа\лейсон стади нов\лесон стади\image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71802" y="3214686"/>
            <a:ext cx="2000264" cy="2143140"/>
          </a:xfrm>
          <a:prstGeom prst="rect">
            <a:avLst/>
          </a:prstGeom>
          <a:noFill/>
        </p:spPr>
      </p:pic>
      <p:pic>
        <p:nvPicPr>
          <p:cNvPr id="9" name="Рисунок 8" descr="C:\Users\Administrator\Desktop\Дамир\IMG_4059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3286124"/>
            <a:ext cx="2524125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C:\Users\Admin\Desktop\лейсон стади\CXU64ZM2OWU.jpg"/>
          <p:cNvPicPr/>
          <p:nvPr/>
        </p:nvPicPr>
        <p:blipFill>
          <a:blip r:embed="rId3" cstate="print"/>
          <a:srcRect t="28317" r="3068" b="23948"/>
          <a:stretch>
            <a:fillRect/>
          </a:stretch>
        </p:blipFill>
        <p:spPr bwMode="auto">
          <a:xfrm>
            <a:off x="571472" y="2000240"/>
            <a:ext cx="2071702" cy="1476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C:\Users\Admin\Desktop\лейсон стади\V9aHbI5iw4k.jpg"/>
          <p:cNvPicPr/>
          <p:nvPr/>
        </p:nvPicPr>
        <p:blipFill>
          <a:blip r:embed="rId4"/>
          <a:srcRect t="23733" r="10992" b="30933"/>
          <a:stretch>
            <a:fillRect/>
          </a:stretch>
        </p:blipFill>
        <p:spPr bwMode="auto">
          <a:xfrm>
            <a:off x="3000364" y="1928802"/>
            <a:ext cx="1928826" cy="1643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user\Desktop\Отчеты по Лессон стади 1\Фото Лессон стади\IMG-20181022-WA0003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b="17117"/>
          <a:stretch/>
        </p:blipFill>
        <p:spPr bwMode="auto">
          <a:xfrm>
            <a:off x="500034" y="3643314"/>
            <a:ext cx="1809750" cy="25050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pic>
        <p:nvPicPr>
          <p:cNvPr id="7" name="Рисунок 6" descr="C:\Users\user\Desktop\Отчеты по Лессон стади 1\Фото Лессон стади\IMG-20181022-WA0007.jpg"/>
          <p:cNvPicPr/>
          <p:nvPr/>
        </p:nvPicPr>
        <p:blipFill>
          <a:blip r:embed="rId6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500298" y="3643314"/>
            <a:ext cx="2667000" cy="2390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user\Desktop\Отчеты по Лессон стади 1\Фото Лессон стади\20181018_144813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t="9074" b="11922"/>
          <a:stretch/>
        </p:blipFill>
        <p:spPr bwMode="auto">
          <a:xfrm>
            <a:off x="5429256" y="3643314"/>
            <a:ext cx="1643074" cy="250507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714348" y="1500175"/>
            <a:ext cx="6143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Наблюдение уроков в среднем звене(6 « Б » класс)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C:\Users\user\Desktop\Отчеты по Лессон стади 1\Фото Лессон стади\IMG-20181022-WA0010.jpg"/>
          <p:cNvPicPr/>
          <p:nvPr/>
        </p:nvPicPr>
        <p:blipFill>
          <a:blip r:embed="rId8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5072066" y="1928802"/>
            <a:ext cx="1785949" cy="1643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C:\Users\Admin\Desktop\фото\IMG_20181019_124040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15206" y="3643314"/>
            <a:ext cx="1815035" cy="241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C:\Users\Admin\Desktop\фото\IMG_20181019_124020.jpg"/>
          <p:cNvPicPr/>
          <p:nvPr/>
        </p:nvPicPr>
        <p:blipFill>
          <a:blip r:embed="rId10" cstate="print"/>
          <a:srcRect r="3000" b="27237"/>
          <a:stretch>
            <a:fillRect/>
          </a:stretch>
        </p:blipFill>
        <p:spPr bwMode="auto">
          <a:xfrm>
            <a:off x="7000892" y="1857364"/>
            <a:ext cx="1714512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57224" y="714356"/>
            <a:ext cx="60007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Трудности при проведении исследования уроков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3857629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Недостаточный опыт проведения таких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уроков,опыт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при работе с документацией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1357298"/>
            <a:ext cx="63579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Lesson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study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новый процесс исследования в школе для учительства Казахстана, несомненно мы сталкиваемся с большими трудностями при его проведении, т.к. еще до конца не освоили и не поняли преимущества самого процесса.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500438"/>
            <a:ext cx="46162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Скованность учащихся на уроке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8596" y="4214818"/>
            <a:ext cx="64693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Подобная практика должна стать системой.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28728" y="357166"/>
            <a:ext cx="5249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«ИССЛЕДОВАНИЯ В ПРАКТИКЕ УЧИТЕЛЯ»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1071547"/>
            <a:ext cx="76438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Для поддержки учителей в вопросах совершенствования и изучения собственной практики разработан курс«Исследования в практике учителя»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2214554"/>
            <a:ext cx="792961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Программа профессионального развития предполагает наличие в школе школьного тренера, деятельность которого направлена на объединение профессиональных интересов учителей для улучшения их профессионального развития и обучения.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1538" y="4429132"/>
            <a:ext cx="74295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Продолжительность курса составляет 20 дней, каждый день состоит из четырех занятий длительностью 2 академических часа. Занятия проводятся в удобное время для слушателей(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каникулярное,методические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дни). </a:t>
            </a:r>
            <a:endParaRPr lang="ru-RU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357290" y="3500438"/>
            <a:ext cx="6643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База школьного тренера включает: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учебные материалы, 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учебный план,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план занятий, применяемый при обучении учителей.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57158" y="214290"/>
            <a:ext cx="650084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Результаты обучения для учителей.</a:t>
            </a:r>
            <a:endParaRPr lang="ru-RU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Коллеги получат теоретические и практические знания для проведения подхода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Исследование в действии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 практике, узнают об </a:t>
            </a:r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Исследовании в действии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поймут важность применения данного метода в учебном процессе в целях улучшения практики преподавания.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Ключевые идеи, значимые для занятия.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i="1" u="sng" dirty="0" smtClean="0">
                <a:latin typeface="Times New Roman" pitchFamily="18" charset="0"/>
                <a:cs typeface="Times New Roman" pitchFamily="18" charset="0"/>
              </a:rPr>
              <a:t>Исследование в действии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Action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 smtClean="0">
                <a:latin typeface="Times New Roman" pitchFamily="18" charset="0"/>
                <a:cs typeface="Times New Roman" pitchFamily="18" charset="0"/>
              </a:rPr>
              <a:t>research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 на базе школы является подходом, посредством которого специалисты - практики обсуждают и решают возникшие школьные проблемы.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Данная форма исследования  не столько «в» и «про» образование, сколько «для» образования.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Назначением учителя является собственное вовлечение в процесс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саморефлексивного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исследования  для того, чтобы суметь понять и усовершенствовать собственную практику.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28926" y="2214554"/>
            <a:ext cx="578647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Собраться вместе — это начало,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Оставаться вместе — это прогресс,</a:t>
            </a:r>
            <a:br>
              <a:rPr lang="ru-RU" sz="2000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 smtClean="0">
                <a:latin typeface="Times New Roman" pitchFamily="18" charset="0"/>
                <a:cs typeface="Times New Roman" pitchFamily="18" charset="0"/>
              </a:rPr>
              <a:t>Работать вместе — это успех</a:t>
            </a: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dirty="0" smtClean="0"/>
              <a:t>                                                                    Генри Форд</a:t>
            </a:r>
            <a:endParaRPr lang="ru-RU" dirty="0"/>
          </a:p>
        </p:txBody>
      </p:sp>
      <p:pic>
        <p:nvPicPr>
          <p:cNvPr id="3" name="Рисунок 2" descr="s1200.jpg"/>
          <p:cNvPicPr>
            <a:picLocks noChangeAspect="1"/>
          </p:cNvPicPr>
          <p:nvPr/>
        </p:nvPicPr>
        <p:blipFill>
          <a:blip r:embed="rId2" cstate="print"/>
          <a:srcRect r="2941" b="11111"/>
          <a:stretch>
            <a:fillRect/>
          </a:stretch>
        </p:blipFill>
        <p:spPr>
          <a:xfrm>
            <a:off x="142844" y="714356"/>
            <a:ext cx="2458658" cy="20002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686</Words>
  <PresentationFormat>Экран (4:3)</PresentationFormat>
  <Paragraphs>90</Paragraphs>
  <Slides>11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 Windows</cp:lastModifiedBy>
  <cp:revision>35</cp:revision>
  <dcterms:created xsi:type="dcterms:W3CDTF">2018-12-21T07:53:57Z</dcterms:created>
  <dcterms:modified xsi:type="dcterms:W3CDTF">2018-12-23T07:50:41Z</dcterms:modified>
</cp:coreProperties>
</file>