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711" r:id="rId3"/>
    <p:sldMasterId id="2147483723" r:id="rId4"/>
    <p:sldMasterId id="2147483735" r:id="rId5"/>
    <p:sldMasterId id="2147483748" r:id="rId6"/>
  </p:sldMasterIdLst>
  <p:notesMasterIdLst>
    <p:notesMasterId r:id="rId22"/>
  </p:notesMasterIdLst>
  <p:sldIdLst>
    <p:sldId id="392" r:id="rId7"/>
    <p:sldId id="393" r:id="rId8"/>
    <p:sldId id="394" r:id="rId9"/>
    <p:sldId id="395" r:id="rId10"/>
    <p:sldId id="396" r:id="rId11"/>
    <p:sldId id="291" r:id="rId12"/>
    <p:sldId id="371" r:id="rId13"/>
    <p:sldId id="407" r:id="rId14"/>
    <p:sldId id="349" r:id="rId15"/>
    <p:sldId id="345" r:id="rId16"/>
    <p:sldId id="350" r:id="rId17"/>
    <p:sldId id="351" r:id="rId18"/>
    <p:sldId id="366" r:id="rId19"/>
    <p:sldId id="391" r:id="rId20"/>
    <p:sldId id="403" r:id="rId21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5F3AC6"/>
    <a:srgbClr val="3D257F"/>
    <a:srgbClr val="7050CC"/>
    <a:srgbClr val="FF0066"/>
    <a:srgbClr val="00FFFF"/>
    <a:srgbClr val="A50021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75" autoAdjust="0"/>
    <p:restoredTop sz="94660"/>
  </p:normalViewPr>
  <p:slideViewPr>
    <p:cSldViewPr snapToGrid="0">
      <p:cViewPr varScale="1">
        <p:scale>
          <a:sx n="85" d="100"/>
          <a:sy n="85" d="100"/>
        </p:scale>
        <p:origin x="-259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43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E4E71B-2FA3-47F9-8330-A7EE934F4E0E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591D5D-51FC-419F-951F-ECF526945140}">
      <dgm:prSet custT="1"/>
      <dgm:spPr>
        <a:solidFill>
          <a:srgbClr val="6DB967"/>
        </a:solidFill>
      </dgm:spPr>
      <dgm:t>
        <a:bodyPr/>
        <a:lstStyle/>
        <a:p>
          <a:pPr rtl="0"/>
          <a:r>
            <a:rPr lang="ru-RU" sz="2000" dirty="0"/>
            <a:t>облика профессии</a:t>
          </a:r>
        </a:p>
      </dgm:t>
    </dgm:pt>
    <dgm:pt modelId="{BBFC45C5-19D8-48BC-8C02-C4572B9BCCE5}" type="parTrans" cxnId="{24A18BB4-1A87-4D92-9A0D-062A62F8D643}">
      <dgm:prSet/>
      <dgm:spPr/>
      <dgm:t>
        <a:bodyPr/>
        <a:lstStyle/>
        <a:p>
          <a:endParaRPr lang="ru-RU" sz="1600"/>
        </a:p>
      </dgm:t>
    </dgm:pt>
    <dgm:pt modelId="{54B52827-F9F0-4313-B894-B3C4137675EA}" type="sibTrans" cxnId="{24A18BB4-1A87-4D92-9A0D-062A62F8D643}">
      <dgm:prSet custT="1"/>
      <dgm:spPr>
        <a:solidFill>
          <a:srgbClr val="FFC000"/>
        </a:solidFill>
      </dgm:spPr>
      <dgm:t>
        <a:bodyPr/>
        <a:lstStyle/>
        <a:p>
          <a:endParaRPr lang="ru-RU" sz="1800"/>
        </a:p>
      </dgm:t>
    </dgm:pt>
    <dgm:pt modelId="{E880EE15-0CBB-4C08-A04F-E43241C1D3FC}">
      <dgm:prSet custT="1"/>
      <dgm:spPr>
        <a:solidFill>
          <a:srgbClr val="6DB967"/>
        </a:solidFill>
      </dgm:spPr>
      <dgm:t>
        <a:bodyPr/>
        <a:lstStyle/>
        <a:p>
          <a:pPr rtl="0"/>
          <a:r>
            <a:rPr lang="ru-RU" sz="2000"/>
            <a:t>типа специалиста</a:t>
          </a:r>
        </a:p>
      </dgm:t>
    </dgm:pt>
    <dgm:pt modelId="{A43FEBBC-6547-4038-9291-C403E94FFE7C}" type="parTrans" cxnId="{670A1846-389C-402E-8247-A6C7FC48ED96}">
      <dgm:prSet/>
      <dgm:spPr/>
      <dgm:t>
        <a:bodyPr/>
        <a:lstStyle/>
        <a:p>
          <a:endParaRPr lang="ru-RU" sz="1600"/>
        </a:p>
      </dgm:t>
    </dgm:pt>
    <dgm:pt modelId="{09C99FA5-1F25-4CCD-8018-49151B924D75}" type="sibTrans" cxnId="{670A1846-389C-402E-8247-A6C7FC48ED96}">
      <dgm:prSet custT="1"/>
      <dgm:spPr>
        <a:solidFill>
          <a:srgbClr val="FFC000"/>
        </a:solidFill>
      </dgm:spPr>
      <dgm:t>
        <a:bodyPr/>
        <a:lstStyle/>
        <a:p>
          <a:endParaRPr lang="ru-RU" sz="1800"/>
        </a:p>
      </dgm:t>
    </dgm:pt>
    <dgm:pt modelId="{3D5272A7-AEE8-4E39-A6E3-63BF74859B77}">
      <dgm:prSet custT="1"/>
      <dgm:spPr>
        <a:solidFill>
          <a:srgbClr val="6DB967"/>
        </a:solidFill>
      </dgm:spPr>
      <dgm:t>
        <a:bodyPr/>
        <a:lstStyle/>
        <a:p>
          <a:pPr rtl="0"/>
          <a:r>
            <a:rPr lang="ru-RU" sz="2000"/>
            <a:t>требований к нему</a:t>
          </a:r>
        </a:p>
      </dgm:t>
    </dgm:pt>
    <dgm:pt modelId="{85490212-83A1-442C-B87B-AA2FB594FA2B}" type="parTrans" cxnId="{13D2E75F-464E-43FD-9A3F-199C9C780822}">
      <dgm:prSet/>
      <dgm:spPr/>
      <dgm:t>
        <a:bodyPr/>
        <a:lstStyle/>
        <a:p>
          <a:endParaRPr lang="ru-RU" sz="1600"/>
        </a:p>
      </dgm:t>
    </dgm:pt>
    <dgm:pt modelId="{14968119-6843-4F51-AB63-E34E469F62EC}" type="sibTrans" cxnId="{13D2E75F-464E-43FD-9A3F-199C9C780822}">
      <dgm:prSet/>
      <dgm:spPr/>
      <dgm:t>
        <a:bodyPr/>
        <a:lstStyle/>
        <a:p>
          <a:endParaRPr lang="ru-RU" sz="1600"/>
        </a:p>
      </dgm:t>
    </dgm:pt>
    <dgm:pt modelId="{80663AAD-9563-4ABE-BE91-D192119558AE}" type="pres">
      <dgm:prSet presAssocID="{BDE4E71B-2FA3-47F9-8330-A7EE934F4E0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5B0D45-CAB0-49B0-BF42-13857B4CDBE8}" type="pres">
      <dgm:prSet presAssocID="{75591D5D-51FC-419F-951F-ECF52694514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76B0CD-EBE9-4575-93FC-A566203F14BF}" type="pres">
      <dgm:prSet presAssocID="{54B52827-F9F0-4313-B894-B3C4137675EA}" presName="sibTrans" presStyleLbl="sibTrans2D1" presStyleIdx="0" presStyleCnt="2"/>
      <dgm:spPr/>
      <dgm:t>
        <a:bodyPr/>
        <a:lstStyle/>
        <a:p>
          <a:endParaRPr lang="ru-RU"/>
        </a:p>
      </dgm:t>
    </dgm:pt>
    <dgm:pt modelId="{8BA99DF3-4199-496D-A937-21B345090CCF}" type="pres">
      <dgm:prSet presAssocID="{54B52827-F9F0-4313-B894-B3C4137675EA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F5539561-1121-42A9-AE16-BDEAEC205D3A}" type="pres">
      <dgm:prSet presAssocID="{E880EE15-0CBB-4C08-A04F-E43241C1D3F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5E1977-75FD-4336-8D15-288823738FCC}" type="pres">
      <dgm:prSet presAssocID="{09C99FA5-1F25-4CCD-8018-49151B924D75}" presName="sibTrans" presStyleLbl="sibTrans2D1" presStyleIdx="1" presStyleCnt="2"/>
      <dgm:spPr/>
      <dgm:t>
        <a:bodyPr/>
        <a:lstStyle/>
        <a:p>
          <a:endParaRPr lang="ru-RU"/>
        </a:p>
      </dgm:t>
    </dgm:pt>
    <dgm:pt modelId="{B017C304-E40C-42F8-8C0B-BAD312F15772}" type="pres">
      <dgm:prSet presAssocID="{09C99FA5-1F25-4CCD-8018-49151B924D75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6F66D17B-05E4-4D33-A93F-C063D239E034}" type="pres">
      <dgm:prSet presAssocID="{3D5272A7-AEE8-4E39-A6E3-63BF74859B7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A18BB4-1A87-4D92-9A0D-062A62F8D643}" srcId="{BDE4E71B-2FA3-47F9-8330-A7EE934F4E0E}" destId="{75591D5D-51FC-419F-951F-ECF526945140}" srcOrd="0" destOrd="0" parTransId="{BBFC45C5-19D8-48BC-8C02-C4572B9BCCE5}" sibTransId="{54B52827-F9F0-4313-B894-B3C4137675EA}"/>
    <dgm:cxn modelId="{96909F03-CFEA-4FF2-BED5-85AA18AEB1EA}" type="presOf" srcId="{54B52827-F9F0-4313-B894-B3C4137675EA}" destId="{8BA99DF3-4199-496D-A937-21B345090CCF}" srcOrd="1" destOrd="0" presId="urn:microsoft.com/office/officeart/2005/8/layout/process1"/>
    <dgm:cxn modelId="{A9E07001-6249-4A83-A55B-5C06BE91BA03}" type="presOf" srcId="{09C99FA5-1F25-4CCD-8018-49151B924D75}" destId="{B017C304-E40C-42F8-8C0B-BAD312F15772}" srcOrd="1" destOrd="0" presId="urn:microsoft.com/office/officeart/2005/8/layout/process1"/>
    <dgm:cxn modelId="{3D7EF912-EEA1-4674-8D0E-48435208113B}" type="presOf" srcId="{54B52827-F9F0-4313-B894-B3C4137675EA}" destId="{5976B0CD-EBE9-4575-93FC-A566203F14BF}" srcOrd="0" destOrd="0" presId="urn:microsoft.com/office/officeart/2005/8/layout/process1"/>
    <dgm:cxn modelId="{670A1846-389C-402E-8247-A6C7FC48ED96}" srcId="{BDE4E71B-2FA3-47F9-8330-A7EE934F4E0E}" destId="{E880EE15-0CBB-4C08-A04F-E43241C1D3FC}" srcOrd="1" destOrd="0" parTransId="{A43FEBBC-6547-4038-9291-C403E94FFE7C}" sibTransId="{09C99FA5-1F25-4CCD-8018-49151B924D75}"/>
    <dgm:cxn modelId="{013EB735-7FE3-41AE-B4AA-CE574A4B9ECC}" type="presOf" srcId="{E880EE15-0CBB-4C08-A04F-E43241C1D3FC}" destId="{F5539561-1121-42A9-AE16-BDEAEC205D3A}" srcOrd="0" destOrd="0" presId="urn:microsoft.com/office/officeart/2005/8/layout/process1"/>
    <dgm:cxn modelId="{C94369BB-C432-41C4-B2F2-31EEE8A10BAF}" type="presOf" srcId="{75591D5D-51FC-419F-951F-ECF526945140}" destId="{665B0D45-CAB0-49B0-BF42-13857B4CDBE8}" srcOrd="0" destOrd="0" presId="urn:microsoft.com/office/officeart/2005/8/layout/process1"/>
    <dgm:cxn modelId="{F75D380B-9D64-479A-BF5E-BE540D80B2E1}" type="presOf" srcId="{09C99FA5-1F25-4CCD-8018-49151B924D75}" destId="{9C5E1977-75FD-4336-8D15-288823738FCC}" srcOrd="0" destOrd="0" presId="urn:microsoft.com/office/officeart/2005/8/layout/process1"/>
    <dgm:cxn modelId="{13D2E75F-464E-43FD-9A3F-199C9C780822}" srcId="{BDE4E71B-2FA3-47F9-8330-A7EE934F4E0E}" destId="{3D5272A7-AEE8-4E39-A6E3-63BF74859B77}" srcOrd="2" destOrd="0" parTransId="{85490212-83A1-442C-B87B-AA2FB594FA2B}" sibTransId="{14968119-6843-4F51-AB63-E34E469F62EC}"/>
    <dgm:cxn modelId="{7667CF9A-8DBF-4829-AB15-AD980CAB09F6}" type="presOf" srcId="{3D5272A7-AEE8-4E39-A6E3-63BF74859B77}" destId="{6F66D17B-05E4-4D33-A93F-C063D239E034}" srcOrd="0" destOrd="0" presId="urn:microsoft.com/office/officeart/2005/8/layout/process1"/>
    <dgm:cxn modelId="{9AF5A8C0-B924-4BF3-8BF6-B82A1323162C}" type="presOf" srcId="{BDE4E71B-2FA3-47F9-8330-A7EE934F4E0E}" destId="{80663AAD-9563-4ABE-BE91-D192119558AE}" srcOrd="0" destOrd="0" presId="urn:microsoft.com/office/officeart/2005/8/layout/process1"/>
    <dgm:cxn modelId="{F66641A0-3F7F-463C-88B6-7C724AA1C153}" type="presParOf" srcId="{80663AAD-9563-4ABE-BE91-D192119558AE}" destId="{665B0D45-CAB0-49B0-BF42-13857B4CDBE8}" srcOrd="0" destOrd="0" presId="urn:microsoft.com/office/officeart/2005/8/layout/process1"/>
    <dgm:cxn modelId="{EB6A3128-EBEF-419F-A7BD-DE15ACFB1829}" type="presParOf" srcId="{80663AAD-9563-4ABE-BE91-D192119558AE}" destId="{5976B0CD-EBE9-4575-93FC-A566203F14BF}" srcOrd="1" destOrd="0" presId="urn:microsoft.com/office/officeart/2005/8/layout/process1"/>
    <dgm:cxn modelId="{248973BE-8413-4753-851D-7FC06A8D1280}" type="presParOf" srcId="{5976B0CD-EBE9-4575-93FC-A566203F14BF}" destId="{8BA99DF3-4199-496D-A937-21B345090CCF}" srcOrd="0" destOrd="0" presId="urn:microsoft.com/office/officeart/2005/8/layout/process1"/>
    <dgm:cxn modelId="{0701D65F-9F46-46FB-B3CC-4D4EF4B96E79}" type="presParOf" srcId="{80663AAD-9563-4ABE-BE91-D192119558AE}" destId="{F5539561-1121-42A9-AE16-BDEAEC205D3A}" srcOrd="2" destOrd="0" presId="urn:microsoft.com/office/officeart/2005/8/layout/process1"/>
    <dgm:cxn modelId="{81BAF45E-E831-44D0-9D1D-C98984B8C6D3}" type="presParOf" srcId="{80663AAD-9563-4ABE-BE91-D192119558AE}" destId="{9C5E1977-75FD-4336-8D15-288823738FCC}" srcOrd="3" destOrd="0" presId="urn:microsoft.com/office/officeart/2005/8/layout/process1"/>
    <dgm:cxn modelId="{DC8521CC-8C9F-4D2C-B747-9A15429649DA}" type="presParOf" srcId="{9C5E1977-75FD-4336-8D15-288823738FCC}" destId="{B017C304-E40C-42F8-8C0B-BAD312F15772}" srcOrd="0" destOrd="0" presId="urn:microsoft.com/office/officeart/2005/8/layout/process1"/>
    <dgm:cxn modelId="{F9871C4D-C753-46DD-8D6F-A56898BF5391}" type="presParOf" srcId="{80663AAD-9563-4ABE-BE91-D192119558AE}" destId="{6F66D17B-05E4-4D33-A93F-C063D239E034}" srcOrd="4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8036E5-C66D-4908-AE8F-33F0BF430596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4602027-AA84-49F0-90A2-9EBAF1B2D669}">
      <dgm:prSet custT="1"/>
      <dgm:spPr/>
      <dgm:t>
        <a:bodyPr/>
        <a:lstStyle/>
        <a:p>
          <a:pPr rtl="0"/>
          <a:r>
            <a:rPr lang="ru-RU" sz="1600" b="0" i="0" dirty="0">
              <a:solidFill>
                <a:schemeClr val="tx1"/>
              </a:solidFill>
              <a:latin typeface="Arial Narrow" panose="020B0606020202030204" pitchFamily="34" charset="0"/>
            </a:rPr>
            <a:t>Комплексное многоуровневое решение проблем</a:t>
          </a:r>
        </a:p>
      </dgm:t>
    </dgm:pt>
    <dgm:pt modelId="{7F6608D0-D3B5-46F3-AB92-BC5DEAEF1D2D}" type="parTrans" cxnId="{011A9FD0-27DB-49F9-9983-BF14B58FAC0C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92063D5E-C0D6-48E3-86DD-DCD5ADA3FF83}" type="sibTrans" cxnId="{011A9FD0-27DB-49F9-9983-BF14B58FAC0C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913A11D0-0455-445F-B8CE-E646846047B3}">
      <dgm:prSet custT="1"/>
      <dgm:spPr/>
      <dgm:t>
        <a:bodyPr/>
        <a:lstStyle/>
        <a:p>
          <a:pPr rtl="0"/>
          <a:r>
            <a:rPr lang="ru-RU" sz="1600" b="0" i="0" dirty="0">
              <a:latin typeface="Arial Narrow" panose="020B0606020202030204" pitchFamily="34" charset="0"/>
            </a:rPr>
            <a:t>Критическое мышление </a:t>
          </a:r>
        </a:p>
      </dgm:t>
    </dgm:pt>
    <dgm:pt modelId="{3E5F8443-E175-4625-A14F-6143ADCCE32B}" type="parTrans" cxnId="{8EB0D892-4172-4D9E-BE0F-821F5509BBAE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962C2CC0-0EE0-4235-A9FE-848655D3BCA1}" type="sibTrans" cxnId="{8EB0D892-4172-4D9E-BE0F-821F5509BBAE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48C6017E-F373-43A1-8749-8D6EB3235786}">
      <dgm:prSet custT="1"/>
      <dgm:spPr/>
      <dgm:t>
        <a:bodyPr/>
        <a:lstStyle/>
        <a:p>
          <a:pPr rtl="0"/>
          <a:r>
            <a:rPr lang="ru-RU" sz="1600" b="0" i="0" dirty="0">
              <a:solidFill>
                <a:schemeClr val="tx1"/>
              </a:solidFill>
              <a:latin typeface="Arial Narrow" panose="020B0606020202030204" pitchFamily="34" charset="0"/>
            </a:rPr>
            <a:t>Креативность в широком смысле</a:t>
          </a:r>
        </a:p>
      </dgm:t>
    </dgm:pt>
    <dgm:pt modelId="{A86725CD-88FA-4044-BF3D-FDB8508427E1}" type="parTrans" cxnId="{E7309DD6-E636-4833-B88A-7A082FACC478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709D0F72-B785-400E-B63E-45014C654C90}" type="sibTrans" cxnId="{E7309DD6-E636-4833-B88A-7A082FACC478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2C27B3AC-CDC1-41E1-9A4C-ADBEFEA7D2BE}">
      <dgm:prSet custT="1"/>
      <dgm:spPr/>
      <dgm:t>
        <a:bodyPr/>
        <a:lstStyle/>
        <a:p>
          <a:pPr rtl="0"/>
          <a:r>
            <a:rPr lang="ru-RU" sz="1600" b="0" i="0" dirty="0">
              <a:latin typeface="Arial Narrow" panose="020B0606020202030204" pitchFamily="34" charset="0"/>
            </a:rPr>
            <a:t>Взаимодействие с людьми и работа в команде</a:t>
          </a:r>
        </a:p>
      </dgm:t>
    </dgm:pt>
    <dgm:pt modelId="{FAB75D94-8435-43FE-AD2C-225428E2B1FA}" type="parTrans" cxnId="{62204BC6-9202-4212-82F4-1339B25A72AD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EF2EBF46-1659-4711-BCF7-368DFB75296F}" type="sibTrans" cxnId="{62204BC6-9202-4212-82F4-1339B25A72AD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63637A56-2288-4AF1-9CEC-B179384337C6}">
      <dgm:prSet custT="1"/>
      <dgm:spPr/>
      <dgm:t>
        <a:bodyPr/>
        <a:lstStyle/>
        <a:p>
          <a:pPr rtl="0"/>
          <a:r>
            <a:rPr lang="ru-RU" sz="1600" b="0" i="0" dirty="0">
              <a:solidFill>
                <a:schemeClr val="tx1"/>
              </a:solidFill>
              <a:latin typeface="Arial Narrow" panose="020B0606020202030204" pitchFamily="34" charset="0"/>
            </a:rPr>
            <a:t>Эмоциональный интеллект</a:t>
          </a:r>
        </a:p>
      </dgm:t>
    </dgm:pt>
    <dgm:pt modelId="{39D6B980-2639-4B3A-897C-14E9BFF19649}" type="parTrans" cxnId="{A58B8B1D-0C40-4A7D-88AC-A25CE9E013CC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BFCD0205-A7A9-475E-8E02-1D22AE1D09A7}" type="sibTrans" cxnId="{A58B8B1D-0C40-4A7D-88AC-A25CE9E013CC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229EE264-E87E-4C95-B7E4-B139F8159B80}">
      <dgm:prSet custT="1"/>
      <dgm:spPr/>
      <dgm:t>
        <a:bodyPr/>
        <a:lstStyle/>
        <a:p>
          <a:pPr rtl="0"/>
          <a:r>
            <a:rPr lang="ru-RU" sz="1600" b="0" i="0" dirty="0">
              <a:latin typeface="Arial Narrow" panose="020B0606020202030204" pitchFamily="34" charset="0"/>
            </a:rPr>
            <a:t>Формирование собственного мнения и принятие решений</a:t>
          </a:r>
        </a:p>
      </dgm:t>
    </dgm:pt>
    <dgm:pt modelId="{7C75AC3E-5F51-4BBD-B90F-5B0A31ECF931}" type="parTrans" cxnId="{ECC34FBC-6EA6-4F85-A7D7-543848EF6CBE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8BB64F05-6601-4843-8897-F40CC4CF0779}" type="sibTrans" cxnId="{ECC34FBC-6EA6-4F85-A7D7-543848EF6CBE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C723C908-5BA9-4025-AAD2-36B642B26267}">
      <dgm:prSet/>
      <dgm:spPr/>
      <dgm:t>
        <a:bodyPr/>
        <a:lstStyle/>
        <a:p>
          <a:endParaRPr lang="ru-RU" sz="1600"/>
        </a:p>
      </dgm:t>
    </dgm:pt>
    <dgm:pt modelId="{3925896F-B27A-48F3-9908-0F3594F8F4CB}" type="parTrans" cxnId="{7D2B1CFA-39E0-40A1-8263-FEBCD8B51709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2D771292-6299-4359-B0C7-E4AD0ED9CAB4}" type="sibTrans" cxnId="{7D2B1CFA-39E0-40A1-8263-FEBCD8B51709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47DF77E6-F74D-4F2D-86F2-46692027697B}">
      <dgm:prSet/>
      <dgm:spPr/>
      <dgm:t>
        <a:bodyPr/>
        <a:lstStyle/>
        <a:p>
          <a:endParaRPr lang="ru-RU" sz="1600"/>
        </a:p>
      </dgm:t>
    </dgm:pt>
    <dgm:pt modelId="{155D6DF4-B06D-4511-8DB2-186DBFE91599}" type="parTrans" cxnId="{7E28EF2D-2255-4566-A169-5049422EBBBF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DC8966C9-4A01-4DF2-984A-039A3FE4AAB3}" type="sibTrans" cxnId="{7E28EF2D-2255-4566-A169-5049422EBBBF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F263D9A6-F31A-4BA6-A99E-2E9D91B037E1}">
      <dgm:prSet/>
      <dgm:spPr/>
      <dgm:t>
        <a:bodyPr/>
        <a:lstStyle/>
        <a:p>
          <a:endParaRPr lang="ru-RU" sz="1600"/>
        </a:p>
      </dgm:t>
    </dgm:pt>
    <dgm:pt modelId="{D2A52007-1A1C-4176-92F4-144226109E6B}" type="parTrans" cxnId="{27815159-B35A-4F76-8F7B-8FC32AD2D00E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5263EAA3-4628-4108-BB9F-943049821F81}" type="sibTrans" cxnId="{27815159-B35A-4F76-8F7B-8FC32AD2D00E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BED7E572-1E89-41F6-AB14-0527F9D0F9C0}">
      <dgm:prSet custT="1"/>
      <dgm:spPr/>
      <dgm:t>
        <a:bodyPr/>
        <a:lstStyle/>
        <a:p>
          <a:pPr rtl="0"/>
          <a:endParaRPr lang="ru-RU" sz="1600" dirty="0">
            <a:latin typeface="+mj-lt"/>
          </a:endParaRPr>
        </a:p>
      </dgm:t>
    </dgm:pt>
    <dgm:pt modelId="{0A704AE5-124A-489D-82DF-9C6BBCA3B4C0}" type="sibTrans" cxnId="{7B85E345-A0BA-46E3-A60D-B61EC785C4BF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5CC5B44E-DF43-470D-9969-BA4795187951}" type="parTrans" cxnId="{7B85E345-A0BA-46E3-A60D-B61EC785C4BF}">
      <dgm:prSet/>
      <dgm:spPr/>
      <dgm:t>
        <a:bodyPr/>
        <a:lstStyle/>
        <a:p>
          <a:endParaRPr lang="ru-RU" sz="1600">
            <a:latin typeface="+mj-lt"/>
          </a:endParaRPr>
        </a:p>
      </dgm:t>
    </dgm:pt>
    <dgm:pt modelId="{94666F5C-C223-4ED6-93E3-6739C802E083}" type="pres">
      <dgm:prSet presAssocID="{308036E5-C66D-4908-AE8F-33F0BF430596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FA9327-EF7E-4C0C-953A-4DE716A19119}" type="pres">
      <dgm:prSet presAssocID="{B4602027-AA84-49F0-90A2-9EBAF1B2D669}" presName="circ1" presStyleLbl="vennNode1" presStyleIdx="0" presStyleCnt="7"/>
      <dgm:spPr/>
    </dgm:pt>
    <dgm:pt modelId="{73224524-4B0A-4D79-9AC8-081A442A8ECB}" type="pres">
      <dgm:prSet presAssocID="{B4602027-AA84-49F0-90A2-9EBAF1B2D66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801A3-18CB-444F-AE3E-7631FB1BAD13}" type="pres">
      <dgm:prSet presAssocID="{913A11D0-0455-445F-B8CE-E646846047B3}" presName="circ2" presStyleLbl="vennNode1" presStyleIdx="1" presStyleCnt="7"/>
      <dgm:spPr/>
    </dgm:pt>
    <dgm:pt modelId="{6DEFDFF4-EAE8-4E37-83A9-DED0C59B149B}" type="pres">
      <dgm:prSet presAssocID="{913A11D0-0455-445F-B8CE-E646846047B3}" presName="circ2Tx" presStyleLbl="revTx" presStyleIdx="0" presStyleCnt="0" custLinFactNeighborX="-22152" custLinFactNeighborY="-196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6AF372-0B5C-47C6-BDEB-FB1CF9F33C48}" type="pres">
      <dgm:prSet presAssocID="{48C6017E-F373-43A1-8749-8D6EB3235786}" presName="circ3" presStyleLbl="vennNode1" presStyleIdx="2" presStyleCnt="7"/>
      <dgm:spPr/>
    </dgm:pt>
    <dgm:pt modelId="{B36EAF3A-1559-4B5A-BEBB-27B462267225}" type="pres">
      <dgm:prSet presAssocID="{48C6017E-F373-43A1-8749-8D6EB3235786}" presName="circ3Tx" presStyleLbl="revTx" presStyleIdx="0" presStyleCnt="0" custLinFactNeighborX="5452" custLinFactNeighborY="-447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E0A589-2816-4CF6-A530-4CFBAD6528E6}" type="pres">
      <dgm:prSet presAssocID="{BED7E572-1E89-41F6-AB14-0527F9D0F9C0}" presName="circ4" presStyleLbl="vennNode1" presStyleIdx="3" presStyleCnt="7"/>
      <dgm:spPr/>
    </dgm:pt>
    <dgm:pt modelId="{53AE36EA-178A-4DC2-AE26-AA3A4DA3D07D}" type="pres">
      <dgm:prSet presAssocID="{BED7E572-1E89-41F6-AB14-0527F9D0F9C0}" presName="circ4Tx" presStyleLbl="revTx" presStyleIdx="0" presStyleCnt="0" custLinFactNeighborX="20271" custLinFactNeighborY="-828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894A5-4C1C-4EAE-B05C-C0643DCFE7F3}" type="pres">
      <dgm:prSet presAssocID="{2C27B3AC-CDC1-41E1-9A4C-ADBEFEA7D2BE}" presName="circ5" presStyleLbl="vennNode1" presStyleIdx="4" presStyleCnt="7"/>
      <dgm:spPr/>
    </dgm:pt>
    <dgm:pt modelId="{3A9B0679-4DB1-42B4-8E38-6BB33BB211AE}" type="pres">
      <dgm:prSet presAssocID="{2C27B3AC-CDC1-41E1-9A4C-ADBEFEA7D2BE}" presName="circ5Tx" presStyleLbl="revTx" presStyleIdx="0" presStyleCnt="0" custLinFactNeighborX="-25646" custLinFactNeighborY="-8481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17737F-BD0E-494C-8426-A1ADF4D1F13F}" type="pres">
      <dgm:prSet presAssocID="{63637A56-2288-4AF1-9CEC-B179384337C6}" presName="circ6" presStyleLbl="vennNode1" presStyleIdx="5" presStyleCnt="7"/>
      <dgm:spPr/>
    </dgm:pt>
    <dgm:pt modelId="{A17B7CA8-449A-40AE-94F7-624146C1EBAC}" type="pres">
      <dgm:prSet presAssocID="{63637A56-2288-4AF1-9CEC-B179384337C6}" presName="circ6Tx" presStyleLbl="revTx" presStyleIdx="0" presStyleCnt="0" custLinFactNeighborX="-8645" custLinFactNeighborY="-344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C30B01-24BB-461A-BE0B-233E1DC38500}" type="pres">
      <dgm:prSet presAssocID="{229EE264-E87E-4C95-B7E4-B139F8159B80}" presName="circ7" presStyleLbl="vennNode1" presStyleIdx="6" presStyleCnt="7"/>
      <dgm:spPr/>
    </dgm:pt>
    <dgm:pt modelId="{72B1545C-3C3A-4F2C-9C01-B0FFE32C7EEA}" type="pres">
      <dgm:prSet presAssocID="{229EE264-E87E-4C95-B7E4-B139F8159B80}" presName="circ7Tx" presStyleLbl="revTx" presStyleIdx="0" presStyleCnt="0" custLinFactNeighborX="10694" custLinFactNeighborY="-2453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3E9609-1889-49EE-BBE8-014105037AFD}" type="presOf" srcId="{2C27B3AC-CDC1-41E1-9A4C-ADBEFEA7D2BE}" destId="{3A9B0679-4DB1-42B4-8E38-6BB33BB211AE}" srcOrd="0" destOrd="0" presId="urn:microsoft.com/office/officeart/2005/8/layout/venn1"/>
    <dgm:cxn modelId="{ECC34FBC-6EA6-4F85-A7D7-543848EF6CBE}" srcId="{308036E5-C66D-4908-AE8F-33F0BF430596}" destId="{229EE264-E87E-4C95-B7E4-B139F8159B80}" srcOrd="6" destOrd="0" parTransId="{7C75AC3E-5F51-4BBD-B90F-5B0A31ECF931}" sibTransId="{8BB64F05-6601-4843-8897-F40CC4CF0779}"/>
    <dgm:cxn modelId="{9DDD200F-E0E7-45CF-8B21-C4C60E885FE3}" type="presOf" srcId="{63637A56-2288-4AF1-9CEC-B179384337C6}" destId="{A17B7CA8-449A-40AE-94F7-624146C1EBAC}" srcOrd="0" destOrd="0" presId="urn:microsoft.com/office/officeart/2005/8/layout/venn1"/>
    <dgm:cxn modelId="{7B85E345-A0BA-46E3-A60D-B61EC785C4BF}" srcId="{308036E5-C66D-4908-AE8F-33F0BF430596}" destId="{BED7E572-1E89-41F6-AB14-0527F9D0F9C0}" srcOrd="3" destOrd="0" parTransId="{5CC5B44E-DF43-470D-9969-BA4795187951}" sibTransId="{0A704AE5-124A-489D-82DF-9C6BBCA3B4C0}"/>
    <dgm:cxn modelId="{B6D2F5E3-1035-4B13-B13F-59DE7D1E0A37}" type="presOf" srcId="{229EE264-E87E-4C95-B7E4-B139F8159B80}" destId="{72B1545C-3C3A-4F2C-9C01-B0FFE32C7EEA}" srcOrd="0" destOrd="0" presId="urn:microsoft.com/office/officeart/2005/8/layout/venn1"/>
    <dgm:cxn modelId="{7776E168-246D-4D5C-8C66-EECE7549893E}" type="presOf" srcId="{BED7E572-1E89-41F6-AB14-0527F9D0F9C0}" destId="{53AE36EA-178A-4DC2-AE26-AA3A4DA3D07D}" srcOrd="0" destOrd="0" presId="urn:microsoft.com/office/officeart/2005/8/layout/venn1"/>
    <dgm:cxn modelId="{7E28EF2D-2255-4566-A169-5049422EBBBF}" srcId="{308036E5-C66D-4908-AE8F-33F0BF430596}" destId="{47DF77E6-F74D-4F2D-86F2-46692027697B}" srcOrd="8" destOrd="0" parTransId="{155D6DF4-B06D-4511-8DB2-186DBFE91599}" sibTransId="{DC8966C9-4A01-4DF2-984A-039A3FE4AAB3}"/>
    <dgm:cxn modelId="{7D2B1CFA-39E0-40A1-8263-FEBCD8B51709}" srcId="{308036E5-C66D-4908-AE8F-33F0BF430596}" destId="{C723C908-5BA9-4025-AAD2-36B642B26267}" srcOrd="7" destOrd="0" parTransId="{3925896F-B27A-48F3-9908-0F3594F8F4CB}" sibTransId="{2D771292-6299-4359-B0C7-E4AD0ED9CAB4}"/>
    <dgm:cxn modelId="{E7309DD6-E636-4833-B88A-7A082FACC478}" srcId="{308036E5-C66D-4908-AE8F-33F0BF430596}" destId="{48C6017E-F373-43A1-8749-8D6EB3235786}" srcOrd="2" destOrd="0" parTransId="{A86725CD-88FA-4044-BF3D-FDB8508427E1}" sibTransId="{709D0F72-B785-400E-B63E-45014C654C90}"/>
    <dgm:cxn modelId="{27815159-B35A-4F76-8F7B-8FC32AD2D00E}" srcId="{308036E5-C66D-4908-AE8F-33F0BF430596}" destId="{F263D9A6-F31A-4BA6-A99E-2E9D91B037E1}" srcOrd="9" destOrd="0" parTransId="{D2A52007-1A1C-4176-92F4-144226109E6B}" sibTransId="{5263EAA3-4628-4108-BB9F-943049821F81}"/>
    <dgm:cxn modelId="{15465B04-6ECA-4878-931D-9017FEB27170}" type="presOf" srcId="{913A11D0-0455-445F-B8CE-E646846047B3}" destId="{6DEFDFF4-EAE8-4E37-83A9-DED0C59B149B}" srcOrd="0" destOrd="0" presId="urn:microsoft.com/office/officeart/2005/8/layout/venn1"/>
    <dgm:cxn modelId="{29B18F50-D692-4802-A652-53A2DAFB7279}" type="presOf" srcId="{B4602027-AA84-49F0-90A2-9EBAF1B2D669}" destId="{73224524-4B0A-4D79-9AC8-081A442A8ECB}" srcOrd="0" destOrd="0" presId="urn:microsoft.com/office/officeart/2005/8/layout/venn1"/>
    <dgm:cxn modelId="{E7218A0A-8C49-4C19-84DC-D971B3C14489}" type="presOf" srcId="{308036E5-C66D-4908-AE8F-33F0BF430596}" destId="{94666F5C-C223-4ED6-93E3-6739C802E083}" srcOrd="0" destOrd="0" presId="urn:microsoft.com/office/officeart/2005/8/layout/venn1"/>
    <dgm:cxn modelId="{A58B8B1D-0C40-4A7D-88AC-A25CE9E013CC}" srcId="{308036E5-C66D-4908-AE8F-33F0BF430596}" destId="{63637A56-2288-4AF1-9CEC-B179384337C6}" srcOrd="5" destOrd="0" parTransId="{39D6B980-2639-4B3A-897C-14E9BFF19649}" sibTransId="{BFCD0205-A7A9-475E-8E02-1D22AE1D09A7}"/>
    <dgm:cxn modelId="{8EB0D892-4172-4D9E-BE0F-821F5509BBAE}" srcId="{308036E5-C66D-4908-AE8F-33F0BF430596}" destId="{913A11D0-0455-445F-B8CE-E646846047B3}" srcOrd="1" destOrd="0" parTransId="{3E5F8443-E175-4625-A14F-6143ADCCE32B}" sibTransId="{962C2CC0-0EE0-4235-A9FE-848655D3BCA1}"/>
    <dgm:cxn modelId="{011A9FD0-27DB-49F9-9983-BF14B58FAC0C}" srcId="{308036E5-C66D-4908-AE8F-33F0BF430596}" destId="{B4602027-AA84-49F0-90A2-9EBAF1B2D669}" srcOrd="0" destOrd="0" parTransId="{7F6608D0-D3B5-46F3-AB92-BC5DEAEF1D2D}" sibTransId="{92063D5E-C0D6-48E3-86DD-DCD5ADA3FF83}"/>
    <dgm:cxn modelId="{A1A3C668-D1AA-4843-AC0B-CE9CEAC542C1}" type="presOf" srcId="{48C6017E-F373-43A1-8749-8D6EB3235786}" destId="{B36EAF3A-1559-4B5A-BEBB-27B462267225}" srcOrd="0" destOrd="0" presId="urn:microsoft.com/office/officeart/2005/8/layout/venn1"/>
    <dgm:cxn modelId="{62204BC6-9202-4212-82F4-1339B25A72AD}" srcId="{308036E5-C66D-4908-AE8F-33F0BF430596}" destId="{2C27B3AC-CDC1-41E1-9A4C-ADBEFEA7D2BE}" srcOrd="4" destOrd="0" parTransId="{FAB75D94-8435-43FE-AD2C-225428E2B1FA}" sibTransId="{EF2EBF46-1659-4711-BCF7-368DFB75296F}"/>
    <dgm:cxn modelId="{BE4640EC-0A4E-4EC3-80E3-94DFBD3C252F}" type="presParOf" srcId="{94666F5C-C223-4ED6-93E3-6739C802E083}" destId="{62FA9327-EF7E-4C0C-953A-4DE716A19119}" srcOrd="0" destOrd="0" presId="urn:microsoft.com/office/officeart/2005/8/layout/venn1"/>
    <dgm:cxn modelId="{27FF30CC-9DDD-4427-BC68-22FB0F6E7236}" type="presParOf" srcId="{94666F5C-C223-4ED6-93E3-6739C802E083}" destId="{73224524-4B0A-4D79-9AC8-081A442A8ECB}" srcOrd="1" destOrd="0" presId="urn:microsoft.com/office/officeart/2005/8/layout/venn1"/>
    <dgm:cxn modelId="{2B4F466E-EE54-4504-98C9-38EABC217B8A}" type="presParOf" srcId="{94666F5C-C223-4ED6-93E3-6739C802E083}" destId="{063801A3-18CB-444F-AE3E-7631FB1BAD13}" srcOrd="2" destOrd="0" presId="urn:microsoft.com/office/officeart/2005/8/layout/venn1"/>
    <dgm:cxn modelId="{B53C7BC9-419C-4B07-ACD5-0077BF873E29}" type="presParOf" srcId="{94666F5C-C223-4ED6-93E3-6739C802E083}" destId="{6DEFDFF4-EAE8-4E37-83A9-DED0C59B149B}" srcOrd="3" destOrd="0" presId="urn:microsoft.com/office/officeart/2005/8/layout/venn1"/>
    <dgm:cxn modelId="{6C7EA466-7227-4510-9A3D-148B47A98479}" type="presParOf" srcId="{94666F5C-C223-4ED6-93E3-6739C802E083}" destId="{CF6AF372-0B5C-47C6-BDEB-FB1CF9F33C48}" srcOrd="4" destOrd="0" presId="urn:microsoft.com/office/officeart/2005/8/layout/venn1"/>
    <dgm:cxn modelId="{8F370C3A-240C-4444-8B5A-ACE6B3CCB284}" type="presParOf" srcId="{94666F5C-C223-4ED6-93E3-6739C802E083}" destId="{B36EAF3A-1559-4B5A-BEBB-27B462267225}" srcOrd="5" destOrd="0" presId="urn:microsoft.com/office/officeart/2005/8/layout/venn1"/>
    <dgm:cxn modelId="{E4233587-9E72-4654-81A7-BF1264DAF846}" type="presParOf" srcId="{94666F5C-C223-4ED6-93E3-6739C802E083}" destId="{4CE0A589-2816-4CF6-A530-4CFBAD6528E6}" srcOrd="6" destOrd="0" presId="urn:microsoft.com/office/officeart/2005/8/layout/venn1"/>
    <dgm:cxn modelId="{FE168A4D-A335-41C0-815B-562A3953CDFD}" type="presParOf" srcId="{94666F5C-C223-4ED6-93E3-6739C802E083}" destId="{53AE36EA-178A-4DC2-AE26-AA3A4DA3D07D}" srcOrd="7" destOrd="0" presId="urn:microsoft.com/office/officeart/2005/8/layout/venn1"/>
    <dgm:cxn modelId="{CC37B5BF-0CA7-42E4-9AE3-4D13F5BFA13C}" type="presParOf" srcId="{94666F5C-C223-4ED6-93E3-6739C802E083}" destId="{268894A5-4C1C-4EAE-B05C-C0643DCFE7F3}" srcOrd="8" destOrd="0" presId="urn:microsoft.com/office/officeart/2005/8/layout/venn1"/>
    <dgm:cxn modelId="{3B73DF1A-88D1-4B8E-8E72-F5917C18434E}" type="presParOf" srcId="{94666F5C-C223-4ED6-93E3-6739C802E083}" destId="{3A9B0679-4DB1-42B4-8E38-6BB33BB211AE}" srcOrd="9" destOrd="0" presId="urn:microsoft.com/office/officeart/2005/8/layout/venn1"/>
    <dgm:cxn modelId="{0FC38065-8E25-422B-9B45-D7F8C2902D63}" type="presParOf" srcId="{94666F5C-C223-4ED6-93E3-6739C802E083}" destId="{F317737F-BD0E-494C-8426-A1ADF4D1F13F}" srcOrd="10" destOrd="0" presId="urn:microsoft.com/office/officeart/2005/8/layout/venn1"/>
    <dgm:cxn modelId="{F90E08F5-4C29-4606-B1DB-34E57BEEDBE0}" type="presParOf" srcId="{94666F5C-C223-4ED6-93E3-6739C802E083}" destId="{A17B7CA8-449A-40AE-94F7-624146C1EBAC}" srcOrd="11" destOrd="0" presId="urn:microsoft.com/office/officeart/2005/8/layout/venn1"/>
    <dgm:cxn modelId="{516BE664-F05F-406E-A07C-8039351F1128}" type="presParOf" srcId="{94666F5C-C223-4ED6-93E3-6739C802E083}" destId="{58C30B01-24BB-461A-BE0B-233E1DC38500}" srcOrd="12" destOrd="0" presId="urn:microsoft.com/office/officeart/2005/8/layout/venn1"/>
    <dgm:cxn modelId="{FF4E3231-28D3-438E-8FE5-67F2C4EA6BF9}" type="presParOf" srcId="{94666F5C-C223-4ED6-93E3-6739C802E083}" destId="{72B1545C-3C3A-4F2C-9C01-B0FFE32C7EEA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A32158-6E49-45C3-90A7-B482F4B5EADB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03CE8F3-8568-498C-BAC1-17911C50BD86}">
      <dgm:prSet phldrT="[Текст]" custT="1"/>
      <dgm:spPr>
        <a:solidFill>
          <a:srgbClr val="5F3AC6"/>
        </a:solidFill>
      </dgm:spPr>
      <dgm:t>
        <a:bodyPr/>
        <a:lstStyle/>
        <a:p>
          <a:r>
            <a:rPr lang="kk-KZ" sz="1800" dirty="0">
              <a:latin typeface="Arial Narrow" panose="020B0606020202030204" pitchFamily="34" charset="0"/>
            </a:rPr>
            <a:t>Индикаторы функциональной грамотности</a:t>
          </a:r>
          <a:endParaRPr lang="ru-RU" sz="1800" dirty="0">
            <a:latin typeface="Arial Narrow" panose="020B0606020202030204" pitchFamily="34" charset="0"/>
          </a:endParaRPr>
        </a:p>
      </dgm:t>
    </dgm:pt>
    <dgm:pt modelId="{371D1B2C-687A-48CC-A2AA-FB7A1BA7E185}" type="parTrans" cxnId="{E7ECAFB4-0CDC-46E7-8233-52E15C2CC9E3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9605D1C2-A1D5-438E-9456-AA58CECCF1A0}" type="sibTrans" cxnId="{E7ECAFB4-0CDC-46E7-8233-52E15C2CC9E3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CB9727E9-E807-41B5-A996-C586F8745893}">
      <dgm:prSet phldrT="[Текст]"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kk-KZ" sz="1400" dirty="0">
              <a:solidFill>
                <a:schemeClr val="tx1"/>
              </a:solidFill>
              <a:latin typeface="Arial Narrow" panose="020B0606020202030204" pitchFamily="34" charset="0"/>
            </a:rPr>
            <a:t>общая</a:t>
          </a:r>
          <a:endParaRPr lang="ru-RU" sz="14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141B0EEA-78EA-4570-838F-2F5B7826F44C}" type="parTrans" cxnId="{1B89A07C-93A4-4563-B4D5-8D1C8E335B0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54964E16-496A-4A8F-9237-7D2DF13134ED}" type="sibTrans" cxnId="{1B89A07C-93A4-4563-B4D5-8D1C8E335B01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FB07CDB4-B307-46FC-A576-046225BA173A}">
      <dgm:prSet phldrT="[Текст]"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kk-KZ" sz="1400" dirty="0">
              <a:solidFill>
                <a:schemeClr val="tx1"/>
              </a:solidFill>
              <a:latin typeface="Arial Narrow" panose="020B0606020202030204" pitchFamily="34" charset="0"/>
            </a:rPr>
            <a:t>компьютерная</a:t>
          </a:r>
          <a:endParaRPr lang="ru-RU" sz="14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4C98D5FE-194B-4B66-9B49-37FC5E811BF6}" type="parTrans" cxnId="{63C175DC-038B-448B-86D8-972B4F38B1D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14C2D715-5F60-4B74-85EF-E718E776760B}" type="sibTrans" cxnId="{63C175DC-038B-448B-86D8-972B4F38B1DE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F1E3C6B3-4186-4195-89A9-0E3138485354}">
      <dgm:prSet phldrT="[Текст]"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kk-KZ" sz="1400" dirty="0">
              <a:solidFill>
                <a:schemeClr val="tx1"/>
              </a:solidFill>
              <a:latin typeface="Arial Narrow" panose="020B0606020202030204" pitchFamily="34" charset="0"/>
            </a:rPr>
            <a:t>действия в чрезвычайных ситуациях</a:t>
          </a:r>
          <a:endParaRPr lang="ru-RU" sz="14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203DAE9A-4E94-4B38-9F0C-F7AD0356E18D}" type="parTrans" cxnId="{7F33CE2D-1ED4-4D7B-B1B4-06A75202C224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36BB8C79-0654-44D0-8B23-AE9B0531F11E}" type="sibTrans" cxnId="{7F33CE2D-1ED4-4D7B-B1B4-06A75202C224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152F7E0F-EAE2-49AC-BB32-8C7FFAA4F740}">
      <dgm:prSet phldrT="[Текст]"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kk-KZ" sz="1400" dirty="0">
              <a:solidFill>
                <a:schemeClr val="tx1"/>
              </a:solidFill>
              <a:latin typeface="Arial Narrow" panose="020B0606020202030204" pitchFamily="34" charset="0"/>
            </a:rPr>
            <a:t>информационная</a:t>
          </a:r>
          <a:endParaRPr lang="ru-RU" sz="14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645ACB57-0B22-4C8E-9563-F9A49E597888}" type="parTrans" cxnId="{0445EB4D-71E6-4448-A167-2AE88E30AA4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0E66796F-7B39-4B5D-9B40-3537C411EFC8}" type="sibTrans" cxnId="{0445EB4D-71E6-4448-A167-2AE88E30AA4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B3F18B16-3C9A-4E28-9B12-7F9310BB17E8}">
      <dgm:prSet phldrT="[Текст]"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kk-KZ" sz="1400" dirty="0">
              <a:solidFill>
                <a:schemeClr val="tx1"/>
              </a:solidFill>
              <a:latin typeface="Arial Narrow" panose="020B0606020202030204" pitchFamily="34" charset="0"/>
            </a:rPr>
            <a:t>коммуникативная, владение иностранными языками</a:t>
          </a:r>
          <a:endParaRPr lang="ru-RU" sz="14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AC6CCBBD-30F4-4BDE-B67D-746967A92CDD}" type="parTrans" cxnId="{EF8C0DB0-327D-438F-B425-88449C11E729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C472337C-8D11-4738-BC13-3D15E67D816F}" type="sibTrans" cxnId="{EF8C0DB0-327D-438F-B425-88449C11E729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93DE911B-48ED-4C79-A750-FACC9C8AAF18}">
      <dgm:prSet phldrT="[Текст]"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kk-KZ" sz="1400" dirty="0">
              <a:solidFill>
                <a:schemeClr val="tx1"/>
              </a:solidFill>
              <a:latin typeface="Arial Narrow" panose="020B0606020202030204" pitchFamily="34" charset="0"/>
            </a:rPr>
            <a:t>грамотность при решении бытовых проблем</a:t>
          </a:r>
          <a:endParaRPr lang="ru-RU" sz="1400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00BCAE31-0A53-4257-92B0-D257AD78079D}" type="parTrans" cxnId="{E45C258E-76D6-4BE5-9860-4C2FC867C583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B7D6FC33-0F4E-4E54-80DE-3004234B8426}" type="sibTrans" cxnId="{E45C258E-76D6-4BE5-9860-4C2FC867C583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194AE8C0-AF09-452B-9982-2579C51B7E25}" type="pres">
      <dgm:prSet presAssocID="{F5A32158-6E49-45C3-90A7-B482F4B5EADB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3793695-EB25-4BC5-A24B-1F6A39066DE5}" type="pres">
      <dgm:prSet presAssocID="{903CE8F3-8568-498C-BAC1-17911C50BD86}" presName="Parent" presStyleLbl="node0" presStyleIdx="0" presStyleCnt="1" custScaleX="108882" custScaleY="111488" custLinFactNeighborX="-21981" custLinFactNeighborY="-452">
        <dgm:presLayoutVars>
          <dgm:chMax val="6"/>
          <dgm:chPref val="6"/>
        </dgm:presLayoutVars>
      </dgm:prSet>
      <dgm:spPr/>
      <dgm:t>
        <a:bodyPr/>
        <a:lstStyle/>
        <a:p>
          <a:endParaRPr lang="ru-RU"/>
        </a:p>
      </dgm:t>
    </dgm:pt>
    <dgm:pt modelId="{C257EAE1-B36F-4FAA-A28C-9E58BD2899EB}" type="pres">
      <dgm:prSet presAssocID="{CB9727E9-E807-41B5-A996-C586F8745893}" presName="Accent1" presStyleCnt="0"/>
      <dgm:spPr/>
    </dgm:pt>
    <dgm:pt modelId="{E56C35C8-D241-4D02-945C-5023C717C79E}" type="pres">
      <dgm:prSet presAssocID="{CB9727E9-E807-41B5-A996-C586F8745893}" presName="Accent" presStyleLbl="bgShp" presStyleIdx="0" presStyleCnt="6"/>
      <dgm:spPr/>
    </dgm:pt>
    <dgm:pt modelId="{0833F4FB-EF93-46C9-8019-1D084263F6CC}" type="pres">
      <dgm:prSet presAssocID="{CB9727E9-E807-41B5-A996-C586F8745893}" presName="Child1" presStyleLbl="node1" presStyleIdx="0" presStyleCnt="6" custLinFactNeighborX="-22446" custLinFactNeighborY="15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316B0B-1560-45ED-9168-A0CAEF3EBAB1}" type="pres">
      <dgm:prSet presAssocID="{FB07CDB4-B307-46FC-A576-046225BA173A}" presName="Accent2" presStyleCnt="0"/>
      <dgm:spPr/>
    </dgm:pt>
    <dgm:pt modelId="{7CB97242-D200-4BB4-9D2F-1EF54ADF630C}" type="pres">
      <dgm:prSet presAssocID="{FB07CDB4-B307-46FC-A576-046225BA173A}" presName="Accent" presStyleLbl="bgShp" presStyleIdx="1" presStyleCnt="6" custLinFactNeighborX="-58258" custLinFactNeighborY="-1203"/>
      <dgm:spPr/>
    </dgm:pt>
    <dgm:pt modelId="{A18DCCF7-813E-451C-A5CA-1A66B1D35038}" type="pres">
      <dgm:prSet presAssocID="{FB07CDB4-B307-46FC-A576-046225BA173A}" presName="Child2" presStyleLbl="node1" presStyleIdx="1" presStyleCnt="6" custLinFactNeighborX="-26822" custLinFactNeighborY="-5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954870-6320-4C26-A422-81448D0F4561}" type="pres">
      <dgm:prSet presAssocID="{F1E3C6B3-4186-4195-89A9-0E3138485354}" presName="Accent3" presStyleCnt="0"/>
      <dgm:spPr/>
    </dgm:pt>
    <dgm:pt modelId="{7AE80033-DAE3-4884-BD9D-914B7942BAB8}" type="pres">
      <dgm:prSet presAssocID="{F1E3C6B3-4186-4195-89A9-0E3138485354}" presName="Accent" presStyleLbl="bgShp" presStyleIdx="2" presStyleCnt="6" custLinFactNeighborX="-58258" custLinFactNeighborY="-1203"/>
      <dgm:spPr/>
    </dgm:pt>
    <dgm:pt modelId="{5CCCEF32-F1B6-4323-93E8-525979066BB6}" type="pres">
      <dgm:prSet presAssocID="{F1E3C6B3-4186-4195-89A9-0E3138485354}" presName="Child3" presStyleLbl="node1" presStyleIdx="2" presStyleCnt="6" custLinFactNeighborX="-26822" custLinFactNeighborY="-5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C401E1-DE4F-4137-BA70-88EBFF255B38}" type="pres">
      <dgm:prSet presAssocID="{152F7E0F-EAE2-49AC-BB32-8C7FFAA4F740}" presName="Accent4" presStyleCnt="0"/>
      <dgm:spPr/>
    </dgm:pt>
    <dgm:pt modelId="{0988F66C-C02E-4456-8FA9-346C14ADB031}" type="pres">
      <dgm:prSet presAssocID="{152F7E0F-EAE2-49AC-BB32-8C7FFAA4F740}" presName="Accent" presStyleLbl="bgShp" presStyleIdx="3" presStyleCnt="6" custLinFactNeighborX="-58258" custLinFactNeighborY="-1203"/>
      <dgm:spPr/>
    </dgm:pt>
    <dgm:pt modelId="{9BFCF3E0-43A1-4D95-BF4C-CBDA37FB9F53}" type="pres">
      <dgm:prSet presAssocID="{152F7E0F-EAE2-49AC-BB32-8C7FFAA4F740}" presName="Child4" presStyleLbl="node1" presStyleIdx="3" presStyleCnt="6" custLinFactNeighborX="-26822" custLinFactNeighborY="-5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56A0C2-CE8B-41DE-BDA9-A16EEF5063F3}" type="pres">
      <dgm:prSet presAssocID="{B3F18B16-3C9A-4E28-9B12-7F9310BB17E8}" presName="Accent5" presStyleCnt="0"/>
      <dgm:spPr/>
    </dgm:pt>
    <dgm:pt modelId="{846217FC-8169-4A43-AE63-12F2761F9A45}" type="pres">
      <dgm:prSet presAssocID="{B3F18B16-3C9A-4E28-9B12-7F9310BB17E8}" presName="Accent" presStyleLbl="bgShp" presStyleIdx="4" presStyleCnt="6" custLinFactNeighborX="-58258" custLinFactNeighborY="-1203"/>
      <dgm:spPr/>
    </dgm:pt>
    <dgm:pt modelId="{E28ECF1F-F114-4194-AB0A-DC089CB8B090}" type="pres">
      <dgm:prSet presAssocID="{B3F18B16-3C9A-4E28-9B12-7F9310BB17E8}" presName="Child5" presStyleLbl="node1" presStyleIdx="4" presStyleCnt="6" custLinFactNeighborX="-26822" custLinFactNeighborY="-55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10CCFF-8DC8-4FCE-9322-0AC450A2B83A}" type="pres">
      <dgm:prSet presAssocID="{93DE911B-48ED-4C79-A750-FACC9C8AAF18}" presName="Accent6" presStyleCnt="0"/>
      <dgm:spPr/>
    </dgm:pt>
    <dgm:pt modelId="{F365252C-74EF-4359-8A03-AAA5CA904209}" type="pres">
      <dgm:prSet presAssocID="{93DE911B-48ED-4C79-A750-FACC9C8AAF18}" presName="Accent" presStyleLbl="bgShp" presStyleIdx="5" presStyleCnt="6" custLinFactNeighborX="-58258" custLinFactNeighborY="-1203"/>
      <dgm:spPr/>
    </dgm:pt>
    <dgm:pt modelId="{4688DA7B-7F74-420F-AD4D-518B61600A81}" type="pres">
      <dgm:prSet presAssocID="{93DE911B-48ED-4C79-A750-FACC9C8AAF18}" presName="Child6" presStyleLbl="node1" presStyleIdx="5" presStyleCnt="6" custLinFactNeighborX="-28100" custLinFactNeighborY="15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604268-AE07-47D8-9E66-3AB4C20CC44D}" type="presOf" srcId="{B3F18B16-3C9A-4E28-9B12-7F9310BB17E8}" destId="{E28ECF1F-F114-4194-AB0A-DC089CB8B090}" srcOrd="0" destOrd="0" presId="urn:microsoft.com/office/officeart/2011/layout/HexagonRadial"/>
    <dgm:cxn modelId="{E7ECAFB4-0CDC-46E7-8233-52E15C2CC9E3}" srcId="{F5A32158-6E49-45C3-90A7-B482F4B5EADB}" destId="{903CE8F3-8568-498C-BAC1-17911C50BD86}" srcOrd="0" destOrd="0" parTransId="{371D1B2C-687A-48CC-A2AA-FB7A1BA7E185}" sibTransId="{9605D1C2-A1D5-438E-9456-AA58CECCF1A0}"/>
    <dgm:cxn modelId="{EF8C0DB0-327D-438F-B425-88449C11E729}" srcId="{903CE8F3-8568-498C-BAC1-17911C50BD86}" destId="{B3F18B16-3C9A-4E28-9B12-7F9310BB17E8}" srcOrd="4" destOrd="0" parTransId="{AC6CCBBD-30F4-4BDE-B67D-746967A92CDD}" sibTransId="{C472337C-8D11-4738-BC13-3D15E67D816F}"/>
    <dgm:cxn modelId="{A5770A5D-CC2F-4907-BB4E-4788844BF77A}" type="presOf" srcId="{F1E3C6B3-4186-4195-89A9-0E3138485354}" destId="{5CCCEF32-F1B6-4323-93E8-525979066BB6}" srcOrd="0" destOrd="0" presId="urn:microsoft.com/office/officeart/2011/layout/HexagonRadial"/>
    <dgm:cxn modelId="{6052808F-EF92-4AF7-8784-3E8ABED355FD}" type="presOf" srcId="{F5A32158-6E49-45C3-90A7-B482F4B5EADB}" destId="{194AE8C0-AF09-452B-9982-2579C51B7E25}" srcOrd="0" destOrd="0" presId="urn:microsoft.com/office/officeart/2011/layout/HexagonRadial"/>
    <dgm:cxn modelId="{1B89A07C-93A4-4563-B4D5-8D1C8E335B01}" srcId="{903CE8F3-8568-498C-BAC1-17911C50BD86}" destId="{CB9727E9-E807-41B5-A996-C586F8745893}" srcOrd="0" destOrd="0" parTransId="{141B0EEA-78EA-4570-838F-2F5B7826F44C}" sibTransId="{54964E16-496A-4A8F-9237-7D2DF13134ED}"/>
    <dgm:cxn modelId="{63C175DC-038B-448B-86D8-972B4F38B1DE}" srcId="{903CE8F3-8568-498C-BAC1-17911C50BD86}" destId="{FB07CDB4-B307-46FC-A576-046225BA173A}" srcOrd="1" destOrd="0" parTransId="{4C98D5FE-194B-4B66-9B49-37FC5E811BF6}" sibTransId="{14C2D715-5F60-4B74-85EF-E718E776760B}"/>
    <dgm:cxn modelId="{FE6FC9C6-00CE-4A1F-AE96-42F209AAF932}" type="presOf" srcId="{93DE911B-48ED-4C79-A750-FACC9C8AAF18}" destId="{4688DA7B-7F74-420F-AD4D-518B61600A81}" srcOrd="0" destOrd="0" presId="urn:microsoft.com/office/officeart/2011/layout/HexagonRadial"/>
    <dgm:cxn modelId="{0C41307D-C12B-4D05-AF8E-8B85BC8BB162}" type="presOf" srcId="{152F7E0F-EAE2-49AC-BB32-8C7FFAA4F740}" destId="{9BFCF3E0-43A1-4D95-BF4C-CBDA37FB9F53}" srcOrd="0" destOrd="0" presId="urn:microsoft.com/office/officeart/2011/layout/HexagonRadial"/>
    <dgm:cxn modelId="{0445EB4D-71E6-4448-A167-2AE88E30AA4F}" srcId="{903CE8F3-8568-498C-BAC1-17911C50BD86}" destId="{152F7E0F-EAE2-49AC-BB32-8C7FFAA4F740}" srcOrd="3" destOrd="0" parTransId="{645ACB57-0B22-4C8E-9563-F9A49E597888}" sibTransId="{0E66796F-7B39-4B5D-9B40-3537C411EFC8}"/>
    <dgm:cxn modelId="{90590EA1-C84F-4AB6-8A98-9BBC29FC6B73}" type="presOf" srcId="{CB9727E9-E807-41B5-A996-C586F8745893}" destId="{0833F4FB-EF93-46C9-8019-1D084263F6CC}" srcOrd="0" destOrd="0" presId="urn:microsoft.com/office/officeart/2011/layout/HexagonRadial"/>
    <dgm:cxn modelId="{7F33CE2D-1ED4-4D7B-B1B4-06A75202C224}" srcId="{903CE8F3-8568-498C-BAC1-17911C50BD86}" destId="{F1E3C6B3-4186-4195-89A9-0E3138485354}" srcOrd="2" destOrd="0" parTransId="{203DAE9A-4E94-4B38-9F0C-F7AD0356E18D}" sibTransId="{36BB8C79-0654-44D0-8B23-AE9B0531F11E}"/>
    <dgm:cxn modelId="{0C204A3B-8365-4D10-A977-1CB5C1316BE4}" type="presOf" srcId="{903CE8F3-8568-498C-BAC1-17911C50BD86}" destId="{53793695-EB25-4BC5-A24B-1F6A39066DE5}" srcOrd="0" destOrd="0" presId="urn:microsoft.com/office/officeart/2011/layout/HexagonRadial"/>
    <dgm:cxn modelId="{E45C258E-76D6-4BE5-9860-4C2FC867C583}" srcId="{903CE8F3-8568-498C-BAC1-17911C50BD86}" destId="{93DE911B-48ED-4C79-A750-FACC9C8AAF18}" srcOrd="5" destOrd="0" parTransId="{00BCAE31-0A53-4257-92B0-D257AD78079D}" sibTransId="{B7D6FC33-0F4E-4E54-80DE-3004234B8426}"/>
    <dgm:cxn modelId="{511F47E6-B31B-4C01-9212-EA8FD8752C80}" type="presOf" srcId="{FB07CDB4-B307-46FC-A576-046225BA173A}" destId="{A18DCCF7-813E-451C-A5CA-1A66B1D35038}" srcOrd="0" destOrd="0" presId="urn:microsoft.com/office/officeart/2011/layout/HexagonRadial"/>
    <dgm:cxn modelId="{CDFDADD0-3813-4506-9497-D60F70332FA3}" type="presParOf" srcId="{194AE8C0-AF09-452B-9982-2579C51B7E25}" destId="{53793695-EB25-4BC5-A24B-1F6A39066DE5}" srcOrd="0" destOrd="0" presId="urn:microsoft.com/office/officeart/2011/layout/HexagonRadial"/>
    <dgm:cxn modelId="{D7EC2C33-A764-4668-B085-37B031B6599F}" type="presParOf" srcId="{194AE8C0-AF09-452B-9982-2579C51B7E25}" destId="{C257EAE1-B36F-4FAA-A28C-9E58BD2899EB}" srcOrd="1" destOrd="0" presId="urn:microsoft.com/office/officeart/2011/layout/HexagonRadial"/>
    <dgm:cxn modelId="{04DB4C3D-2E7F-4BCC-A7AA-06BD9FE9C34A}" type="presParOf" srcId="{C257EAE1-B36F-4FAA-A28C-9E58BD2899EB}" destId="{E56C35C8-D241-4D02-945C-5023C717C79E}" srcOrd="0" destOrd="0" presId="urn:microsoft.com/office/officeart/2011/layout/HexagonRadial"/>
    <dgm:cxn modelId="{30BEBB8E-1BC0-4368-91ED-90FB29F65D13}" type="presParOf" srcId="{194AE8C0-AF09-452B-9982-2579C51B7E25}" destId="{0833F4FB-EF93-46C9-8019-1D084263F6CC}" srcOrd="2" destOrd="0" presId="urn:microsoft.com/office/officeart/2011/layout/HexagonRadial"/>
    <dgm:cxn modelId="{D454C7A3-619C-4C3F-BC99-79D33D2D5DB7}" type="presParOf" srcId="{194AE8C0-AF09-452B-9982-2579C51B7E25}" destId="{2B316B0B-1560-45ED-9168-A0CAEF3EBAB1}" srcOrd="3" destOrd="0" presId="urn:microsoft.com/office/officeart/2011/layout/HexagonRadial"/>
    <dgm:cxn modelId="{EE41D9AA-7B36-4B45-A3FC-391CF765F6A1}" type="presParOf" srcId="{2B316B0B-1560-45ED-9168-A0CAEF3EBAB1}" destId="{7CB97242-D200-4BB4-9D2F-1EF54ADF630C}" srcOrd="0" destOrd="0" presId="urn:microsoft.com/office/officeart/2011/layout/HexagonRadial"/>
    <dgm:cxn modelId="{B4388993-C519-4678-8FF2-990B998127C8}" type="presParOf" srcId="{194AE8C0-AF09-452B-9982-2579C51B7E25}" destId="{A18DCCF7-813E-451C-A5CA-1A66B1D35038}" srcOrd="4" destOrd="0" presId="urn:microsoft.com/office/officeart/2011/layout/HexagonRadial"/>
    <dgm:cxn modelId="{BD133B6C-ECEB-4F0E-9858-906182C09FAF}" type="presParOf" srcId="{194AE8C0-AF09-452B-9982-2579C51B7E25}" destId="{FF954870-6320-4C26-A422-81448D0F4561}" srcOrd="5" destOrd="0" presId="urn:microsoft.com/office/officeart/2011/layout/HexagonRadial"/>
    <dgm:cxn modelId="{E4D19168-C524-43C2-91BF-10F314A5E401}" type="presParOf" srcId="{FF954870-6320-4C26-A422-81448D0F4561}" destId="{7AE80033-DAE3-4884-BD9D-914B7942BAB8}" srcOrd="0" destOrd="0" presId="urn:microsoft.com/office/officeart/2011/layout/HexagonRadial"/>
    <dgm:cxn modelId="{B632F720-87E9-478B-81A1-BBA4D094ECC7}" type="presParOf" srcId="{194AE8C0-AF09-452B-9982-2579C51B7E25}" destId="{5CCCEF32-F1B6-4323-93E8-525979066BB6}" srcOrd="6" destOrd="0" presId="urn:microsoft.com/office/officeart/2011/layout/HexagonRadial"/>
    <dgm:cxn modelId="{076303B4-C819-4412-90E6-ADE26DC305B2}" type="presParOf" srcId="{194AE8C0-AF09-452B-9982-2579C51B7E25}" destId="{F0C401E1-DE4F-4137-BA70-88EBFF255B38}" srcOrd="7" destOrd="0" presId="urn:microsoft.com/office/officeart/2011/layout/HexagonRadial"/>
    <dgm:cxn modelId="{35792BE6-E692-4B7C-8AAD-22811DAC3819}" type="presParOf" srcId="{F0C401E1-DE4F-4137-BA70-88EBFF255B38}" destId="{0988F66C-C02E-4456-8FA9-346C14ADB031}" srcOrd="0" destOrd="0" presId="urn:microsoft.com/office/officeart/2011/layout/HexagonRadial"/>
    <dgm:cxn modelId="{E6EE4E41-596E-41E3-B1C8-1DBF796A854B}" type="presParOf" srcId="{194AE8C0-AF09-452B-9982-2579C51B7E25}" destId="{9BFCF3E0-43A1-4D95-BF4C-CBDA37FB9F53}" srcOrd="8" destOrd="0" presId="urn:microsoft.com/office/officeart/2011/layout/HexagonRadial"/>
    <dgm:cxn modelId="{4C9CB007-4ED3-49F0-B510-F0C741F7E219}" type="presParOf" srcId="{194AE8C0-AF09-452B-9982-2579C51B7E25}" destId="{7B56A0C2-CE8B-41DE-BDA9-A16EEF5063F3}" srcOrd="9" destOrd="0" presId="urn:microsoft.com/office/officeart/2011/layout/HexagonRadial"/>
    <dgm:cxn modelId="{8329EEA7-D84F-46F1-B210-4FFA845AC658}" type="presParOf" srcId="{7B56A0C2-CE8B-41DE-BDA9-A16EEF5063F3}" destId="{846217FC-8169-4A43-AE63-12F2761F9A45}" srcOrd="0" destOrd="0" presId="urn:microsoft.com/office/officeart/2011/layout/HexagonRadial"/>
    <dgm:cxn modelId="{EB258EFD-5777-4E6A-AA85-E770B9C09000}" type="presParOf" srcId="{194AE8C0-AF09-452B-9982-2579C51B7E25}" destId="{E28ECF1F-F114-4194-AB0A-DC089CB8B090}" srcOrd="10" destOrd="0" presId="urn:microsoft.com/office/officeart/2011/layout/HexagonRadial"/>
    <dgm:cxn modelId="{E30C5FD4-AF3D-4DB2-B271-57EBC5E52233}" type="presParOf" srcId="{194AE8C0-AF09-452B-9982-2579C51B7E25}" destId="{9510CCFF-8DC8-4FCE-9322-0AC450A2B83A}" srcOrd="11" destOrd="0" presId="urn:microsoft.com/office/officeart/2011/layout/HexagonRadial"/>
    <dgm:cxn modelId="{2DF186F9-79B8-4A1B-9A77-4FEA7FB49EE2}" type="presParOf" srcId="{9510CCFF-8DC8-4FCE-9322-0AC450A2B83A}" destId="{F365252C-74EF-4359-8A03-AAA5CA904209}" srcOrd="0" destOrd="0" presId="urn:microsoft.com/office/officeart/2011/layout/HexagonRadial"/>
    <dgm:cxn modelId="{30E2388B-CC57-413A-A896-D20A381F6DC8}" type="presParOf" srcId="{194AE8C0-AF09-452B-9982-2579C51B7E25}" destId="{4688DA7B-7F74-420F-AD4D-518B61600A81}" srcOrd="12" destOrd="0" presId="urn:microsoft.com/office/officeart/2011/layout/HexagonRadial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9C4594-C2B4-4A4C-898E-77FE38DF7496}" type="doc">
      <dgm:prSet loTypeId="urn:microsoft.com/office/officeart/2005/8/layout/funnel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C4BE65B-3873-4C1F-8D7C-AAD8A477D754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900" b="1" dirty="0" smtClean="0">
              <a:solidFill>
                <a:schemeClr val="tx1"/>
              </a:solidFill>
              <a:latin typeface="Arial Narrow" panose="020B0606020202030204" pitchFamily="34" charset="0"/>
            </a:rPr>
            <a:t>ИЗОБРАЗИТЕЛЬНОЕ ИСКУССТВО</a:t>
          </a:r>
          <a:endParaRPr lang="ru-RU" sz="900" b="1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234D7798-E0E0-4ED6-B968-5B9C72607287}" type="parTrans" cxnId="{98182783-D2EE-4DE6-A309-1015CB05FCF4}">
      <dgm:prSet/>
      <dgm:spPr/>
      <dgm:t>
        <a:bodyPr/>
        <a:lstStyle/>
        <a:p>
          <a:endParaRPr lang="ru-RU"/>
        </a:p>
      </dgm:t>
    </dgm:pt>
    <dgm:pt modelId="{2B4C6AAE-1F5B-49C1-A0BF-7589336ECDC7}" type="sibTrans" cxnId="{98182783-D2EE-4DE6-A309-1015CB05FCF4}">
      <dgm:prSet/>
      <dgm:spPr/>
      <dgm:t>
        <a:bodyPr/>
        <a:lstStyle/>
        <a:p>
          <a:endParaRPr lang="ru-RU"/>
        </a:p>
      </dgm:t>
    </dgm:pt>
    <dgm:pt modelId="{083C3BE7-CB2C-4992-824E-B63697ADC95D}">
      <dgm:prSet phldrT="[Текст]" custT="1"/>
      <dgm:spPr/>
      <dgm:t>
        <a:bodyPr/>
        <a:lstStyle/>
        <a:p>
          <a:r>
            <a:rPr lang="ru-RU" sz="2000" b="1" dirty="0" smtClean="0">
              <a:latin typeface="Arial Narrow" panose="020B0606020202030204" pitchFamily="34" charset="0"/>
            </a:rPr>
            <a:t>Художественный труд</a:t>
          </a:r>
        </a:p>
        <a:p>
          <a:r>
            <a:rPr lang="ru-RU" sz="2000" b="1" dirty="0" smtClean="0">
              <a:latin typeface="Arial Narrow" panose="020B0606020202030204" pitchFamily="34" charset="0"/>
            </a:rPr>
            <a:t>5-9 классы</a:t>
          </a:r>
          <a:endParaRPr lang="ru-RU" sz="2000" b="1" dirty="0">
            <a:latin typeface="Arial Narrow" panose="020B0606020202030204" pitchFamily="34" charset="0"/>
          </a:endParaRPr>
        </a:p>
      </dgm:t>
    </dgm:pt>
    <dgm:pt modelId="{7CCE980F-34A9-4D37-92E7-EE8FEDFA1BCE}" type="parTrans" cxnId="{329EB5D1-9DF6-4038-95FE-AECCAF0FB824}">
      <dgm:prSet/>
      <dgm:spPr/>
      <dgm:t>
        <a:bodyPr/>
        <a:lstStyle/>
        <a:p>
          <a:endParaRPr lang="ru-RU"/>
        </a:p>
      </dgm:t>
    </dgm:pt>
    <dgm:pt modelId="{30C1A9F5-77D6-45BD-8762-24D572373C73}" type="sibTrans" cxnId="{329EB5D1-9DF6-4038-95FE-AECCAF0FB824}">
      <dgm:prSet/>
      <dgm:spPr/>
      <dgm:t>
        <a:bodyPr/>
        <a:lstStyle/>
        <a:p>
          <a:endParaRPr lang="ru-RU"/>
        </a:p>
      </dgm:t>
    </dgm:pt>
    <dgm:pt modelId="{D22C2B22-E2D2-4D19-B02F-CDD931B5B65E}">
      <dgm:prSet phldrT="[Текст]" custT="1"/>
      <dgm:spPr/>
      <dgm:t>
        <a:bodyPr/>
        <a:lstStyle/>
        <a:p>
          <a:r>
            <a:rPr lang="ru-RU" sz="1200" b="1" dirty="0" smtClean="0">
              <a:latin typeface="Arial Narrow" panose="020B0606020202030204" pitchFamily="34" charset="0"/>
            </a:rPr>
            <a:t>ТЕХНОЛОГИЯ</a:t>
          </a:r>
          <a:endParaRPr lang="ru-RU" sz="1200" b="1" dirty="0">
            <a:latin typeface="Arial Narrow" panose="020B0606020202030204" pitchFamily="34" charset="0"/>
          </a:endParaRPr>
        </a:p>
      </dgm:t>
    </dgm:pt>
    <dgm:pt modelId="{447E9A7B-9659-45A8-9DB7-1F3B298869A0}" type="parTrans" cxnId="{162A3831-5394-4521-8984-127E678ADDA2}">
      <dgm:prSet/>
      <dgm:spPr/>
      <dgm:t>
        <a:bodyPr/>
        <a:lstStyle/>
        <a:p>
          <a:endParaRPr lang="ru-RU"/>
        </a:p>
      </dgm:t>
    </dgm:pt>
    <dgm:pt modelId="{552B5A16-B0E5-4522-AF27-E7F2E12833F4}" type="sibTrans" cxnId="{162A3831-5394-4521-8984-127E678ADDA2}">
      <dgm:prSet/>
      <dgm:spPr/>
      <dgm:t>
        <a:bodyPr/>
        <a:lstStyle/>
        <a:p>
          <a:endParaRPr lang="ru-RU"/>
        </a:p>
      </dgm:t>
    </dgm:pt>
    <dgm:pt modelId="{C2CE992C-16D2-4629-B832-E3DD591A4A4F}" type="pres">
      <dgm:prSet presAssocID="{B99C4594-C2B4-4A4C-898E-77FE38DF7496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5B0D62-213B-4C3F-812C-B061C686BBB8}" type="pres">
      <dgm:prSet presAssocID="{B99C4594-C2B4-4A4C-898E-77FE38DF7496}" presName="ellipse" presStyleLbl="trBgShp" presStyleIdx="0" presStyleCnt="1"/>
      <dgm:spPr/>
    </dgm:pt>
    <dgm:pt modelId="{95974070-EE42-4787-BD23-A4C8AB489257}" type="pres">
      <dgm:prSet presAssocID="{B99C4594-C2B4-4A4C-898E-77FE38DF7496}" presName="arrow1" presStyleLbl="fgShp" presStyleIdx="0" presStyleCnt="1"/>
      <dgm:spPr/>
    </dgm:pt>
    <dgm:pt modelId="{981A6D8E-8C84-42FB-B115-5D4849D76FF2}" type="pres">
      <dgm:prSet presAssocID="{B99C4594-C2B4-4A4C-898E-77FE38DF7496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CDDA55-24DA-4B08-A1C9-598D43C6063C}" type="pres">
      <dgm:prSet presAssocID="{D22C2B22-E2D2-4D19-B02F-CDD931B5B65E}" presName="item1" presStyleLbl="node1" presStyleIdx="0" presStyleCnt="2" custScaleX="130888" custScaleY="122673" custLinFactNeighborX="45969" custLinFactNeighborY="-590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2065FD-4C28-4CA6-BC90-A4EFE8F50280}" type="pres">
      <dgm:prSet presAssocID="{083C3BE7-CB2C-4992-824E-B63697ADC95D}" presName="item2" presStyleLbl="node1" presStyleIdx="1" presStyleCnt="2" custScaleX="134320" custScaleY="129198" custLinFactNeighborX="0" custLinFactNeighborY="-12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1977AE-933A-478B-B3BA-CD02776F89EA}" type="pres">
      <dgm:prSet presAssocID="{B99C4594-C2B4-4A4C-898E-77FE38DF7496}" presName="funnel" presStyleLbl="trAlignAcc1" presStyleIdx="0" presStyleCnt="1"/>
      <dgm:spPr>
        <a:solidFill>
          <a:schemeClr val="accent4">
            <a:lumMod val="40000"/>
            <a:lumOff val="60000"/>
            <a:alpha val="40000"/>
          </a:schemeClr>
        </a:solidFill>
      </dgm:spPr>
    </dgm:pt>
  </dgm:ptLst>
  <dgm:cxnLst>
    <dgm:cxn modelId="{560338E5-18EC-4355-93D9-673480C63B12}" type="presOf" srcId="{1C4BE65B-3873-4C1F-8D7C-AAD8A477D754}" destId="{EC2065FD-4C28-4CA6-BC90-A4EFE8F50280}" srcOrd="0" destOrd="0" presId="urn:microsoft.com/office/officeart/2005/8/layout/funnel1"/>
    <dgm:cxn modelId="{98182783-D2EE-4DE6-A309-1015CB05FCF4}" srcId="{B99C4594-C2B4-4A4C-898E-77FE38DF7496}" destId="{1C4BE65B-3873-4C1F-8D7C-AAD8A477D754}" srcOrd="0" destOrd="0" parTransId="{234D7798-E0E0-4ED6-B968-5B9C72607287}" sibTransId="{2B4C6AAE-1F5B-49C1-A0BF-7589336ECDC7}"/>
    <dgm:cxn modelId="{A545F9E7-BDE4-4E5A-8FBB-20B20246B82D}" type="presOf" srcId="{083C3BE7-CB2C-4992-824E-B63697ADC95D}" destId="{981A6D8E-8C84-42FB-B115-5D4849D76FF2}" srcOrd="0" destOrd="0" presId="urn:microsoft.com/office/officeart/2005/8/layout/funnel1"/>
    <dgm:cxn modelId="{162A3831-5394-4521-8984-127E678ADDA2}" srcId="{B99C4594-C2B4-4A4C-898E-77FE38DF7496}" destId="{D22C2B22-E2D2-4D19-B02F-CDD931B5B65E}" srcOrd="1" destOrd="0" parTransId="{447E9A7B-9659-45A8-9DB7-1F3B298869A0}" sibTransId="{552B5A16-B0E5-4522-AF27-E7F2E12833F4}"/>
    <dgm:cxn modelId="{E97FFA29-899B-455D-94FC-4BED193221DC}" type="presOf" srcId="{B99C4594-C2B4-4A4C-898E-77FE38DF7496}" destId="{C2CE992C-16D2-4629-B832-E3DD591A4A4F}" srcOrd="0" destOrd="0" presId="urn:microsoft.com/office/officeart/2005/8/layout/funnel1"/>
    <dgm:cxn modelId="{329EB5D1-9DF6-4038-95FE-AECCAF0FB824}" srcId="{B99C4594-C2B4-4A4C-898E-77FE38DF7496}" destId="{083C3BE7-CB2C-4992-824E-B63697ADC95D}" srcOrd="2" destOrd="0" parTransId="{7CCE980F-34A9-4D37-92E7-EE8FEDFA1BCE}" sibTransId="{30C1A9F5-77D6-45BD-8762-24D572373C73}"/>
    <dgm:cxn modelId="{2E395ABE-6B07-4EB5-B3AA-47B23B52FBA3}" type="presOf" srcId="{D22C2B22-E2D2-4D19-B02F-CDD931B5B65E}" destId="{F3CDDA55-24DA-4B08-A1C9-598D43C6063C}" srcOrd="0" destOrd="0" presId="urn:microsoft.com/office/officeart/2005/8/layout/funnel1"/>
    <dgm:cxn modelId="{5C5C95B0-4641-4C4A-9720-0E9C052937C7}" type="presParOf" srcId="{C2CE992C-16D2-4629-B832-E3DD591A4A4F}" destId="{9E5B0D62-213B-4C3F-812C-B061C686BBB8}" srcOrd="0" destOrd="0" presId="urn:microsoft.com/office/officeart/2005/8/layout/funnel1"/>
    <dgm:cxn modelId="{91C95FCC-BB09-4A59-BD5F-8405CB3D33DE}" type="presParOf" srcId="{C2CE992C-16D2-4629-B832-E3DD591A4A4F}" destId="{95974070-EE42-4787-BD23-A4C8AB489257}" srcOrd="1" destOrd="0" presId="urn:microsoft.com/office/officeart/2005/8/layout/funnel1"/>
    <dgm:cxn modelId="{F5FB5F72-AE28-43A6-97EA-6CCE828CBAF3}" type="presParOf" srcId="{C2CE992C-16D2-4629-B832-E3DD591A4A4F}" destId="{981A6D8E-8C84-42FB-B115-5D4849D76FF2}" srcOrd="2" destOrd="0" presId="urn:microsoft.com/office/officeart/2005/8/layout/funnel1"/>
    <dgm:cxn modelId="{C04BA1C4-9D4D-43E2-8893-D16F59AF6CE6}" type="presParOf" srcId="{C2CE992C-16D2-4629-B832-E3DD591A4A4F}" destId="{F3CDDA55-24DA-4B08-A1C9-598D43C6063C}" srcOrd="3" destOrd="0" presId="urn:microsoft.com/office/officeart/2005/8/layout/funnel1"/>
    <dgm:cxn modelId="{1D21A3CF-A03D-4AE3-81D3-BB507F34FB69}" type="presParOf" srcId="{C2CE992C-16D2-4629-B832-E3DD591A4A4F}" destId="{EC2065FD-4C28-4CA6-BC90-A4EFE8F50280}" srcOrd="4" destOrd="0" presId="urn:microsoft.com/office/officeart/2005/8/layout/funnel1"/>
    <dgm:cxn modelId="{E04A4892-F972-43A6-886E-85A5341CD318}" type="presParOf" srcId="{C2CE992C-16D2-4629-B832-E3DD591A4A4F}" destId="{D01977AE-933A-478B-B3BA-CD02776F89EA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5B0D45-CAB0-49B0-BF42-13857B4CDBE8}">
      <dsp:nvSpPr>
        <dsp:cNvPr id="0" name=""/>
        <dsp:cNvSpPr/>
      </dsp:nvSpPr>
      <dsp:spPr>
        <a:xfrm>
          <a:off x="10728" y="0"/>
          <a:ext cx="2060729" cy="537029"/>
        </a:xfrm>
        <a:prstGeom prst="roundRect">
          <a:avLst>
            <a:gd name="adj" fmla="val 10000"/>
          </a:avLst>
        </a:prstGeom>
        <a:solidFill>
          <a:srgbClr val="6DB96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облика профессии</a:t>
          </a:r>
        </a:p>
      </dsp:txBody>
      <dsp:txXfrm>
        <a:off x="26457" y="15729"/>
        <a:ext cx="2029271" cy="505571"/>
      </dsp:txXfrm>
    </dsp:sp>
    <dsp:sp modelId="{5976B0CD-EBE9-4575-93FC-A566203F14BF}">
      <dsp:nvSpPr>
        <dsp:cNvPr id="0" name=""/>
        <dsp:cNvSpPr/>
      </dsp:nvSpPr>
      <dsp:spPr>
        <a:xfrm>
          <a:off x="2277530" y="12984"/>
          <a:ext cx="436874" cy="511060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2277530" y="115196"/>
        <a:ext cx="305812" cy="306636"/>
      </dsp:txXfrm>
    </dsp:sp>
    <dsp:sp modelId="{F5539561-1121-42A9-AE16-BDEAEC205D3A}">
      <dsp:nvSpPr>
        <dsp:cNvPr id="0" name=""/>
        <dsp:cNvSpPr/>
      </dsp:nvSpPr>
      <dsp:spPr>
        <a:xfrm>
          <a:off x="2895749" y="0"/>
          <a:ext cx="2060729" cy="537029"/>
        </a:xfrm>
        <a:prstGeom prst="roundRect">
          <a:avLst>
            <a:gd name="adj" fmla="val 10000"/>
          </a:avLst>
        </a:prstGeom>
        <a:solidFill>
          <a:srgbClr val="6DB96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типа специалиста</a:t>
          </a:r>
        </a:p>
      </dsp:txBody>
      <dsp:txXfrm>
        <a:off x="2911478" y="15729"/>
        <a:ext cx="2029271" cy="505571"/>
      </dsp:txXfrm>
    </dsp:sp>
    <dsp:sp modelId="{9C5E1977-75FD-4336-8D15-288823738FCC}">
      <dsp:nvSpPr>
        <dsp:cNvPr id="0" name=""/>
        <dsp:cNvSpPr/>
      </dsp:nvSpPr>
      <dsp:spPr>
        <a:xfrm>
          <a:off x="5162551" y="12984"/>
          <a:ext cx="436874" cy="511060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5162551" y="115196"/>
        <a:ext cx="305812" cy="306636"/>
      </dsp:txXfrm>
    </dsp:sp>
    <dsp:sp modelId="{6F66D17B-05E4-4D33-A93F-C063D239E034}">
      <dsp:nvSpPr>
        <dsp:cNvPr id="0" name=""/>
        <dsp:cNvSpPr/>
      </dsp:nvSpPr>
      <dsp:spPr>
        <a:xfrm>
          <a:off x="5780770" y="0"/>
          <a:ext cx="2060729" cy="537029"/>
        </a:xfrm>
        <a:prstGeom prst="roundRect">
          <a:avLst>
            <a:gd name="adj" fmla="val 10000"/>
          </a:avLst>
        </a:prstGeom>
        <a:solidFill>
          <a:srgbClr val="6DB96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/>
            <a:t>требований к нему</a:t>
          </a:r>
        </a:p>
      </dsp:txBody>
      <dsp:txXfrm>
        <a:off x="5796499" y="15729"/>
        <a:ext cx="2029271" cy="5055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FA9327-EF7E-4C0C-953A-4DE716A19119}">
      <dsp:nvSpPr>
        <dsp:cNvPr id="0" name=""/>
        <dsp:cNvSpPr/>
      </dsp:nvSpPr>
      <dsp:spPr>
        <a:xfrm>
          <a:off x="4956670" y="1369122"/>
          <a:ext cx="1753939" cy="1754154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3224524-4B0A-4D79-9AC8-081A442A8ECB}">
      <dsp:nvSpPr>
        <dsp:cNvPr id="0" name=""/>
        <dsp:cNvSpPr/>
      </dsp:nvSpPr>
      <dsp:spPr>
        <a:xfrm>
          <a:off x="4828779" y="0"/>
          <a:ext cx="2009722" cy="107550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>
              <a:solidFill>
                <a:schemeClr val="tx1"/>
              </a:solidFill>
              <a:latin typeface="Arial Narrow" panose="020B0606020202030204" pitchFamily="34" charset="0"/>
            </a:rPr>
            <a:t>Комплексное многоуровневое решение проблем</a:t>
          </a:r>
        </a:p>
      </dsp:txBody>
      <dsp:txXfrm>
        <a:off x="4828779" y="0"/>
        <a:ext cx="2009722" cy="1075508"/>
      </dsp:txXfrm>
    </dsp:sp>
    <dsp:sp modelId="{063801A3-18CB-444F-AE3E-7631FB1BAD13}">
      <dsp:nvSpPr>
        <dsp:cNvPr id="0" name=""/>
        <dsp:cNvSpPr/>
      </dsp:nvSpPr>
      <dsp:spPr>
        <a:xfrm>
          <a:off x="5471159" y="1616489"/>
          <a:ext cx="1753939" cy="1754154"/>
        </a:xfrm>
        <a:prstGeom prst="ellipse">
          <a:avLst/>
        </a:prstGeom>
        <a:solidFill>
          <a:schemeClr val="accent4">
            <a:alpha val="50000"/>
            <a:hueOff val="1633482"/>
            <a:satOff val="-6796"/>
            <a:lumOff val="16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DEFDFF4-EAE8-4E37-83A9-DED0C59B149B}">
      <dsp:nvSpPr>
        <dsp:cNvPr id="0" name=""/>
        <dsp:cNvSpPr/>
      </dsp:nvSpPr>
      <dsp:spPr>
        <a:xfrm>
          <a:off x="7020507" y="789498"/>
          <a:ext cx="1900101" cy="118305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>
              <a:latin typeface="Arial Narrow" panose="020B0606020202030204" pitchFamily="34" charset="0"/>
            </a:rPr>
            <a:t>Критическое мышление </a:t>
          </a:r>
        </a:p>
      </dsp:txBody>
      <dsp:txXfrm>
        <a:off x="7020507" y="789498"/>
        <a:ext cx="1900101" cy="1183059"/>
      </dsp:txXfrm>
    </dsp:sp>
    <dsp:sp modelId="{CF6AF372-0B5C-47C6-BDEB-FB1CF9F33C48}">
      <dsp:nvSpPr>
        <dsp:cNvPr id="0" name=""/>
        <dsp:cNvSpPr/>
      </dsp:nvSpPr>
      <dsp:spPr>
        <a:xfrm>
          <a:off x="5597589" y="2173065"/>
          <a:ext cx="1753939" cy="1754154"/>
        </a:xfrm>
        <a:prstGeom prst="ellipse">
          <a:avLst/>
        </a:prstGeom>
        <a:solidFill>
          <a:schemeClr val="accent4">
            <a:alpha val="50000"/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36EAF3A-1559-4B5A-BEBB-27B462267225}">
      <dsp:nvSpPr>
        <dsp:cNvPr id="0" name=""/>
        <dsp:cNvSpPr/>
      </dsp:nvSpPr>
      <dsp:spPr>
        <a:xfrm>
          <a:off x="7725721" y="1961385"/>
          <a:ext cx="1863560" cy="126372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>
              <a:solidFill>
                <a:schemeClr val="tx1"/>
              </a:solidFill>
              <a:latin typeface="Arial Narrow" panose="020B0606020202030204" pitchFamily="34" charset="0"/>
            </a:rPr>
            <a:t>Креативность в широком смысле</a:t>
          </a:r>
        </a:p>
      </dsp:txBody>
      <dsp:txXfrm>
        <a:off x="7725721" y="1961385"/>
        <a:ext cx="1863560" cy="1263722"/>
      </dsp:txXfrm>
    </dsp:sp>
    <dsp:sp modelId="{4CE0A589-2816-4CF6-A530-4CFBAD6528E6}">
      <dsp:nvSpPr>
        <dsp:cNvPr id="0" name=""/>
        <dsp:cNvSpPr/>
      </dsp:nvSpPr>
      <dsp:spPr>
        <a:xfrm>
          <a:off x="5241685" y="2619401"/>
          <a:ext cx="1753939" cy="1754154"/>
        </a:xfrm>
        <a:prstGeom prst="ellipse">
          <a:avLst/>
        </a:prstGeom>
        <a:solidFill>
          <a:schemeClr val="accent4">
            <a:alpha val="50000"/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3AE36EA-178A-4DC2-AE26-AA3A4DA3D07D}">
      <dsp:nvSpPr>
        <dsp:cNvPr id="0" name=""/>
        <dsp:cNvSpPr/>
      </dsp:nvSpPr>
      <dsp:spPr>
        <a:xfrm>
          <a:off x="7227622" y="3263425"/>
          <a:ext cx="2009722" cy="115617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latin typeface="+mj-lt"/>
          </a:endParaRPr>
        </a:p>
      </dsp:txBody>
      <dsp:txXfrm>
        <a:off x="7227622" y="3263425"/>
        <a:ext cx="2009722" cy="1156171"/>
      </dsp:txXfrm>
    </dsp:sp>
    <dsp:sp modelId="{268894A5-4C1C-4EAE-B05C-C0643DCFE7F3}">
      <dsp:nvSpPr>
        <dsp:cNvPr id="0" name=""/>
        <dsp:cNvSpPr/>
      </dsp:nvSpPr>
      <dsp:spPr>
        <a:xfrm>
          <a:off x="4671655" y="2619401"/>
          <a:ext cx="1753939" cy="1754154"/>
        </a:xfrm>
        <a:prstGeom prst="ellipse">
          <a:avLst/>
        </a:prstGeom>
        <a:solidFill>
          <a:schemeClr val="accent4">
            <a:alpha val="50000"/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A9B0679-4DB1-42B4-8E38-6BB33BB211AE}">
      <dsp:nvSpPr>
        <dsp:cNvPr id="0" name=""/>
        <dsp:cNvSpPr/>
      </dsp:nvSpPr>
      <dsp:spPr>
        <a:xfrm>
          <a:off x="2321913" y="3240764"/>
          <a:ext cx="2009722" cy="115617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>
              <a:latin typeface="Arial Narrow" panose="020B0606020202030204" pitchFamily="34" charset="0"/>
            </a:rPr>
            <a:t>Взаимодействие с людьми и работа в команде</a:t>
          </a:r>
        </a:p>
      </dsp:txBody>
      <dsp:txXfrm>
        <a:off x="2321913" y="3240764"/>
        <a:ext cx="2009722" cy="1156171"/>
      </dsp:txXfrm>
    </dsp:sp>
    <dsp:sp modelId="{F317737F-BD0E-494C-8426-A1ADF4D1F13F}">
      <dsp:nvSpPr>
        <dsp:cNvPr id="0" name=""/>
        <dsp:cNvSpPr/>
      </dsp:nvSpPr>
      <dsp:spPr>
        <a:xfrm>
          <a:off x="4315752" y="2173065"/>
          <a:ext cx="1753939" cy="1754154"/>
        </a:xfrm>
        <a:prstGeom prst="ellipse">
          <a:avLst/>
        </a:prstGeom>
        <a:solidFill>
          <a:schemeClr val="accent4">
            <a:alpha val="50000"/>
            <a:hueOff val="8167408"/>
            <a:satOff val="-33981"/>
            <a:lumOff val="8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17B7CA8-449A-40AE-94F7-624146C1EBAC}">
      <dsp:nvSpPr>
        <dsp:cNvPr id="0" name=""/>
        <dsp:cNvSpPr/>
      </dsp:nvSpPr>
      <dsp:spPr>
        <a:xfrm>
          <a:off x="2018495" y="2092016"/>
          <a:ext cx="1863560" cy="126372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>
              <a:solidFill>
                <a:schemeClr val="tx1"/>
              </a:solidFill>
              <a:latin typeface="Arial Narrow" panose="020B0606020202030204" pitchFamily="34" charset="0"/>
            </a:rPr>
            <a:t>Эмоциональный интеллект</a:t>
          </a:r>
        </a:p>
      </dsp:txBody>
      <dsp:txXfrm>
        <a:off x="2018495" y="2092016"/>
        <a:ext cx="1863560" cy="1263722"/>
      </dsp:txXfrm>
    </dsp:sp>
    <dsp:sp modelId="{58C30B01-24BB-461A-BE0B-233E1DC38500}">
      <dsp:nvSpPr>
        <dsp:cNvPr id="0" name=""/>
        <dsp:cNvSpPr/>
      </dsp:nvSpPr>
      <dsp:spPr>
        <a:xfrm>
          <a:off x="4442181" y="1616489"/>
          <a:ext cx="1753939" cy="1754154"/>
        </a:xfrm>
        <a:prstGeom prst="ellipse">
          <a:avLst/>
        </a:prstGeom>
        <a:solidFill>
          <a:schemeClr val="accent4">
            <a:alpha val="50000"/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2B1545C-3C3A-4F2C-9C01-B0FFE32C7EEA}">
      <dsp:nvSpPr>
        <dsp:cNvPr id="0" name=""/>
        <dsp:cNvSpPr/>
      </dsp:nvSpPr>
      <dsp:spPr>
        <a:xfrm>
          <a:off x="2528958" y="731445"/>
          <a:ext cx="1900101" cy="1183059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>
              <a:latin typeface="Arial Narrow" panose="020B0606020202030204" pitchFamily="34" charset="0"/>
            </a:rPr>
            <a:t>Формирование собственного мнения и принятие решений</a:t>
          </a:r>
        </a:p>
      </dsp:txBody>
      <dsp:txXfrm>
        <a:off x="2528958" y="731445"/>
        <a:ext cx="1900101" cy="11830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93695-EB25-4BC5-A24B-1F6A39066DE5}">
      <dsp:nvSpPr>
        <dsp:cNvPr id="0" name=""/>
        <dsp:cNvSpPr/>
      </dsp:nvSpPr>
      <dsp:spPr>
        <a:xfrm>
          <a:off x="2397393" y="1861663"/>
          <a:ext cx="2764776" cy="2448885"/>
        </a:xfrm>
        <a:prstGeom prst="hexagon">
          <a:avLst>
            <a:gd name="adj" fmla="val 28570"/>
            <a:gd name="vf" fmla="val 115470"/>
          </a:avLst>
        </a:prstGeom>
        <a:solidFill>
          <a:srgbClr val="5F3AC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>
              <a:latin typeface="Arial Narrow" panose="020B0606020202030204" pitchFamily="34" charset="0"/>
            </a:rPr>
            <a:t>Индикаторы функциональной грамотности</a:t>
          </a:r>
          <a:endParaRPr lang="ru-RU" sz="1800" kern="1200" dirty="0">
            <a:latin typeface="Arial Narrow" panose="020B0606020202030204" pitchFamily="34" charset="0"/>
          </a:endParaRPr>
        </a:p>
      </dsp:txBody>
      <dsp:txXfrm>
        <a:off x="2862415" y="2273554"/>
        <a:ext cx="1834732" cy="1625103"/>
      </dsp:txXfrm>
    </dsp:sp>
    <dsp:sp modelId="{7CB97242-D200-4BB4-9D2F-1EF54ADF630C}">
      <dsp:nvSpPr>
        <dsp:cNvPr id="0" name=""/>
        <dsp:cNvSpPr/>
      </dsp:nvSpPr>
      <dsp:spPr>
        <a:xfrm>
          <a:off x="4100225" y="936931"/>
          <a:ext cx="958048" cy="82548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33F4FB-EF93-46C9-8019-1D084263F6CC}">
      <dsp:nvSpPr>
        <dsp:cNvPr id="0" name=""/>
        <dsp:cNvSpPr/>
      </dsp:nvSpPr>
      <dsp:spPr>
        <a:xfrm>
          <a:off x="2835136" y="28605"/>
          <a:ext cx="2080890" cy="1800214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>
              <a:solidFill>
                <a:schemeClr val="tx1"/>
              </a:solidFill>
              <a:latin typeface="Arial Narrow" panose="020B0606020202030204" pitchFamily="34" charset="0"/>
            </a:rPr>
            <a:t>общая</a:t>
          </a:r>
          <a:endParaRPr lang="ru-RU" sz="14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3179984" y="326939"/>
        <a:ext cx="1391194" cy="1203546"/>
      </dsp:txXfrm>
    </dsp:sp>
    <dsp:sp modelId="{7AE80033-DAE3-4884-BD9D-914B7942BAB8}">
      <dsp:nvSpPr>
        <dsp:cNvPr id="0" name=""/>
        <dsp:cNvSpPr/>
      </dsp:nvSpPr>
      <dsp:spPr>
        <a:xfrm>
          <a:off x="5218341" y="2480149"/>
          <a:ext cx="958048" cy="82548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8DCCF7-813E-451C-A5CA-1A66B1D35038}">
      <dsp:nvSpPr>
        <dsp:cNvPr id="0" name=""/>
        <dsp:cNvSpPr/>
      </dsp:nvSpPr>
      <dsp:spPr>
        <a:xfrm>
          <a:off x="4652494" y="1097315"/>
          <a:ext cx="2080890" cy="1800214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>
              <a:solidFill>
                <a:schemeClr val="tx1"/>
              </a:solidFill>
              <a:latin typeface="Arial Narrow" panose="020B0606020202030204" pitchFamily="34" charset="0"/>
            </a:rPr>
            <a:t>компьютерная</a:t>
          </a:r>
          <a:endParaRPr lang="ru-RU" sz="14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4997342" y="1395649"/>
        <a:ext cx="1391194" cy="1203546"/>
      </dsp:txXfrm>
    </dsp:sp>
    <dsp:sp modelId="{0988F66C-C02E-4456-8FA9-346C14ADB031}">
      <dsp:nvSpPr>
        <dsp:cNvPr id="0" name=""/>
        <dsp:cNvSpPr/>
      </dsp:nvSpPr>
      <dsp:spPr>
        <a:xfrm>
          <a:off x="4441625" y="4222152"/>
          <a:ext cx="958048" cy="82548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CEF32-F1B6-4323-93E8-525979066BB6}">
      <dsp:nvSpPr>
        <dsp:cNvPr id="0" name=""/>
        <dsp:cNvSpPr/>
      </dsp:nvSpPr>
      <dsp:spPr>
        <a:xfrm>
          <a:off x="4652494" y="3274045"/>
          <a:ext cx="2080890" cy="1800214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>
              <a:solidFill>
                <a:schemeClr val="tx1"/>
              </a:solidFill>
              <a:latin typeface="Arial Narrow" panose="020B0606020202030204" pitchFamily="34" charset="0"/>
            </a:rPr>
            <a:t>действия в чрезвычайных ситуациях</a:t>
          </a:r>
          <a:endParaRPr lang="ru-RU" sz="14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4997342" y="3572379"/>
        <a:ext cx="1391194" cy="1203546"/>
      </dsp:txXfrm>
    </dsp:sp>
    <dsp:sp modelId="{846217FC-8169-4A43-AE63-12F2761F9A45}">
      <dsp:nvSpPr>
        <dsp:cNvPr id="0" name=""/>
        <dsp:cNvSpPr/>
      </dsp:nvSpPr>
      <dsp:spPr>
        <a:xfrm>
          <a:off x="2514897" y="4402978"/>
          <a:ext cx="958048" cy="82548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FCF3E0-43A1-4D95-BF4C-CBDA37FB9F53}">
      <dsp:nvSpPr>
        <dsp:cNvPr id="0" name=""/>
        <dsp:cNvSpPr/>
      </dsp:nvSpPr>
      <dsp:spPr>
        <a:xfrm>
          <a:off x="2744076" y="4382536"/>
          <a:ext cx="2080890" cy="1800214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>
              <a:solidFill>
                <a:schemeClr val="tx1"/>
              </a:solidFill>
              <a:latin typeface="Arial Narrow" panose="020B0606020202030204" pitchFamily="34" charset="0"/>
            </a:rPr>
            <a:t>информационная</a:t>
          </a:r>
          <a:endParaRPr lang="ru-RU" sz="14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3088924" y="4680870"/>
        <a:ext cx="1391194" cy="1203546"/>
      </dsp:txXfrm>
    </dsp:sp>
    <dsp:sp modelId="{F365252C-74EF-4359-8A03-AAA5CA904209}">
      <dsp:nvSpPr>
        <dsp:cNvPr id="0" name=""/>
        <dsp:cNvSpPr/>
      </dsp:nvSpPr>
      <dsp:spPr>
        <a:xfrm>
          <a:off x="1378470" y="2860380"/>
          <a:ext cx="958048" cy="825485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8ECF1F-F114-4194-AB0A-DC089CB8B090}">
      <dsp:nvSpPr>
        <dsp:cNvPr id="0" name=""/>
        <dsp:cNvSpPr/>
      </dsp:nvSpPr>
      <dsp:spPr>
        <a:xfrm>
          <a:off x="826798" y="3275283"/>
          <a:ext cx="2080890" cy="1800214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>
              <a:solidFill>
                <a:schemeClr val="tx1"/>
              </a:solidFill>
              <a:latin typeface="Arial Narrow" panose="020B0606020202030204" pitchFamily="34" charset="0"/>
            </a:rPr>
            <a:t>коммуникативная, владение иностранными языками</a:t>
          </a:r>
          <a:endParaRPr lang="ru-RU" sz="14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1171646" y="3573617"/>
        <a:ext cx="1391194" cy="1203546"/>
      </dsp:txXfrm>
    </dsp:sp>
    <dsp:sp modelId="{4688DA7B-7F74-420F-AD4D-518B61600A81}">
      <dsp:nvSpPr>
        <dsp:cNvPr id="0" name=""/>
        <dsp:cNvSpPr/>
      </dsp:nvSpPr>
      <dsp:spPr>
        <a:xfrm>
          <a:off x="800204" y="1133380"/>
          <a:ext cx="2080890" cy="1800214"/>
        </a:xfrm>
        <a:prstGeom prst="hexagon">
          <a:avLst>
            <a:gd name="adj" fmla="val 2857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>
              <a:solidFill>
                <a:schemeClr val="tx1"/>
              </a:solidFill>
              <a:latin typeface="Arial Narrow" panose="020B0606020202030204" pitchFamily="34" charset="0"/>
            </a:rPr>
            <a:t>грамотность при решении бытовых проблем</a:t>
          </a:r>
          <a:endParaRPr lang="ru-RU" sz="1400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1145052" y="1431714"/>
        <a:ext cx="1391194" cy="12035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5B0D62-213B-4C3F-812C-B061C686BBB8}">
      <dsp:nvSpPr>
        <dsp:cNvPr id="0" name=""/>
        <dsp:cNvSpPr/>
      </dsp:nvSpPr>
      <dsp:spPr>
        <a:xfrm>
          <a:off x="1524349" y="198922"/>
          <a:ext cx="3947838" cy="1371032"/>
        </a:xfrm>
        <a:prstGeom prst="ellipse">
          <a:avLst/>
        </a:prstGeom>
        <a:solidFill>
          <a:schemeClr val="accent4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974070-EE42-4787-BD23-A4C8AB489257}">
      <dsp:nvSpPr>
        <dsp:cNvPr id="0" name=""/>
        <dsp:cNvSpPr/>
      </dsp:nvSpPr>
      <dsp:spPr>
        <a:xfrm>
          <a:off x="3121846" y="3556115"/>
          <a:ext cx="765085" cy="489654"/>
        </a:xfrm>
        <a:prstGeom prst="down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1A6D8E-8C84-42FB-B115-5D4849D76FF2}">
      <dsp:nvSpPr>
        <dsp:cNvPr id="0" name=""/>
        <dsp:cNvSpPr/>
      </dsp:nvSpPr>
      <dsp:spPr>
        <a:xfrm>
          <a:off x="1668185" y="3947838"/>
          <a:ext cx="3672408" cy="918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 Narrow" panose="020B0606020202030204" pitchFamily="34" charset="0"/>
            </a:rPr>
            <a:t>Художественный труд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Arial Narrow" panose="020B0606020202030204" pitchFamily="34" charset="0"/>
            </a:rPr>
            <a:t>5-9 классы</a:t>
          </a:r>
          <a:endParaRPr lang="ru-RU" sz="2000" b="1" kern="1200" dirty="0">
            <a:latin typeface="Arial Narrow" panose="020B0606020202030204" pitchFamily="34" charset="0"/>
          </a:endParaRPr>
        </a:p>
      </dsp:txBody>
      <dsp:txXfrm>
        <a:off x="1668185" y="3947838"/>
        <a:ext cx="3672408" cy="918102"/>
      </dsp:txXfrm>
    </dsp:sp>
    <dsp:sp modelId="{F3CDDA55-24DA-4B08-A1C9-598D43C6063C}">
      <dsp:nvSpPr>
        <dsp:cNvPr id="0" name=""/>
        <dsp:cNvSpPr/>
      </dsp:nvSpPr>
      <dsp:spPr>
        <a:xfrm>
          <a:off x="3380024" y="706595"/>
          <a:ext cx="1802528" cy="168939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Arial Narrow" panose="020B0606020202030204" pitchFamily="34" charset="0"/>
            </a:rPr>
            <a:t>ТЕХНОЛОГИЯ</a:t>
          </a:r>
          <a:endParaRPr lang="ru-RU" sz="1200" b="1" kern="1200" dirty="0">
            <a:latin typeface="Arial Narrow" panose="020B0606020202030204" pitchFamily="34" charset="0"/>
          </a:endParaRPr>
        </a:p>
      </dsp:txBody>
      <dsp:txXfrm>
        <a:off x="3643998" y="954001"/>
        <a:ext cx="1274580" cy="1194582"/>
      </dsp:txXfrm>
    </dsp:sp>
    <dsp:sp modelId="{EC2065FD-4C28-4CA6-BC90-A4EFE8F50280}">
      <dsp:nvSpPr>
        <dsp:cNvPr id="0" name=""/>
        <dsp:cNvSpPr/>
      </dsp:nvSpPr>
      <dsp:spPr>
        <a:xfrm>
          <a:off x="1737900" y="264973"/>
          <a:ext cx="1849791" cy="1779254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ИЗОБРАЗИТЕЛЬНОЕ ИСКУССТВО</a:t>
          </a:r>
          <a:endParaRPr lang="ru-RU" sz="900" b="1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2008796" y="525539"/>
        <a:ext cx="1307999" cy="1258122"/>
      </dsp:txXfrm>
    </dsp:sp>
    <dsp:sp modelId="{D01977AE-933A-478B-B3BA-CD02776F89EA}">
      <dsp:nvSpPr>
        <dsp:cNvPr id="0" name=""/>
        <dsp:cNvSpPr/>
      </dsp:nvSpPr>
      <dsp:spPr>
        <a:xfrm>
          <a:off x="1362151" y="30603"/>
          <a:ext cx="4284476" cy="3427580"/>
        </a:xfrm>
        <a:prstGeom prst="funnel">
          <a:avLst/>
        </a:prstGeom>
        <a:solidFill>
          <a:schemeClr val="accent4">
            <a:lumMod val="40000"/>
            <a:lumOff val="60000"/>
            <a:alpha val="4000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ьный шестиугольник"/>
  <dgm:desc val="Служит для отображения последовательного процесса, связанного с центральной идеей или темой. Ограничен шестью фигурами уровня 2. Рекомендуется использовать небольшие объемы текста. Неиспользуемый текст не отображается, но доступен при переключении макетов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366C1-5CED-4407-B91F-2EB6C6960749}" type="datetimeFigureOut">
              <a:rPr lang="ru-RU" smtClean="0"/>
              <a:t>02.11.2017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F86AD-CA44-4B97-AEDF-B0F1CD582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62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18920B-878D-4081-8E87-41A7423C4544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395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18920B-878D-4081-8E87-41A7423C454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240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08D37-BCFC-4C04-A21F-BAB17C0826B0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215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CF9BA-3EB9-3A4A-8531-8F7B1071A73E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069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23707-200B-4135-A68A-97B8687C3FCD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303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17F9D5-09BD-4C0B-9801-AD17ED239818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899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5FDEB-39B7-477B-B293-FC3E725CE253}" type="datetime1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23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732EF-C8EA-4E2A-8734-1CC93DF34F20}" type="datetime1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974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04B89-FC55-4924-845F-6F87E4AB875A}" type="datetime1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18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6797-B1BB-4E1B-8627-3DC7F1CDFE2C}" type="datetime1">
              <a:rPr lang="ru-RU" smtClean="0"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98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449E9-B27A-471A-B8AF-0CF62BFAFFD9}" type="datetime1">
              <a:rPr lang="ru-RU" smtClean="0"/>
              <a:t>02.11.2017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580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8E66A-74B8-452E-8248-0374C5DAFBB8}" type="datetime1">
              <a:rPr lang="ru-RU" smtClean="0"/>
              <a:t>02.11.2017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6224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A499B-2F85-40EE-A1D6-76F824AC5445}" type="datetime1">
              <a:rPr lang="ru-RU" smtClean="0"/>
              <a:t>02.11.2017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03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3A00F-5F35-4F05-8141-61CFE81709FC}" type="datetime1">
              <a:rPr lang="ru-RU" smtClean="0"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903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F157B-E933-4882-8691-6F0FD317D7DD}" type="datetime1">
              <a:rPr lang="ru-RU" smtClean="0"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065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4A31-262B-422F-ABA4-90E28BA5677B}" type="datetime1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61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C6D52-89EF-4B90-B93F-B5FFDECE23EF}" type="datetime1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011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0E0E-2F96-4831-947D-3BA3148857C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5419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6C5B-4285-4A71-B914-7A9FBF87B7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844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7756-1080-4111-815F-836C5C7491A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630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31B2-99C5-4BC8-BAF7-FDFB6B5F68A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45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519DA-F4B4-4400-A36E-299C9805C69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06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2303D-4A20-44AE-A770-F37B17650F0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061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A1503-5BF8-4593-A099-90B0F0F64B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726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9BA6-0E24-41D4-999A-DD119BC0C86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03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5C9D-4ECB-45B3-9834-05632583A5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560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E7EC-359E-4B6C-8F53-54B202D4723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35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209-7CC7-4696-95E9-8B69E9B6489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6070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ctrTitle"/>
          </p:nvPr>
        </p:nvSpPr>
        <p:spPr>
          <a:xfrm>
            <a:off x="3073467" y="1548067"/>
            <a:ext cx="8204000" cy="15463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964924" y="5626787"/>
            <a:ext cx="1059833" cy="1314316"/>
          </a:xfrm>
          <a:custGeom>
            <a:avLst/>
            <a:gdLst/>
            <a:ahLst/>
            <a:cxnLst/>
            <a:rect l="0" t="0" r="0" b="0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-77757" y="4071048"/>
            <a:ext cx="1042685" cy="1187141"/>
          </a:xfrm>
          <a:custGeom>
            <a:avLst/>
            <a:gdLst/>
            <a:ahLst/>
            <a:cxnLst/>
            <a:rect l="0" t="0" r="0" b="0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5366802" y="4563228"/>
            <a:ext cx="494485" cy="1079449"/>
          </a:xfrm>
          <a:custGeom>
            <a:avLst/>
            <a:gdLst/>
            <a:ahLst/>
            <a:cxnLst/>
            <a:rect l="0" t="0" r="0" b="0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4104060" y="4171138"/>
            <a:ext cx="974227" cy="1194413"/>
          </a:xfrm>
          <a:custGeom>
            <a:avLst/>
            <a:gdLst/>
            <a:ahLst/>
            <a:cxnLst/>
            <a:rect l="0" t="0" r="0" b="0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7202196" y="4380950"/>
            <a:ext cx="1074579" cy="1001116"/>
          </a:xfrm>
          <a:custGeom>
            <a:avLst/>
            <a:gdLst/>
            <a:ahLst/>
            <a:cxnLst/>
            <a:rect l="0" t="0" r="0" b="0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11152612" y="4462457"/>
            <a:ext cx="1165056" cy="800345"/>
          </a:xfrm>
          <a:custGeom>
            <a:avLst/>
            <a:gdLst/>
            <a:ahLst/>
            <a:cxnLst/>
            <a:rect l="0" t="0" r="0" b="0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8" name="Shape 168"/>
          <p:cNvSpPr/>
          <p:nvPr/>
        </p:nvSpPr>
        <p:spPr>
          <a:xfrm>
            <a:off x="6068155" y="4167387"/>
            <a:ext cx="876277" cy="905635"/>
          </a:xfrm>
          <a:custGeom>
            <a:avLst/>
            <a:gdLst/>
            <a:ahLst/>
            <a:cxnLst/>
            <a:rect l="0" t="0" r="0" b="0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893176" y="5326446"/>
            <a:ext cx="1226241" cy="1267876"/>
          </a:xfrm>
          <a:custGeom>
            <a:avLst/>
            <a:gdLst/>
            <a:ahLst/>
            <a:cxnLst/>
            <a:rect l="0" t="0" r="0" b="0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3526548" y="5382049"/>
            <a:ext cx="1187141" cy="942400"/>
          </a:xfrm>
          <a:custGeom>
            <a:avLst/>
            <a:gdLst/>
            <a:ahLst/>
            <a:cxnLst/>
            <a:rect l="0" t="0" r="0" b="0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2822054" y="4248208"/>
            <a:ext cx="1106339" cy="1040216"/>
          </a:xfrm>
          <a:custGeom>
            <a:avLst/>
            <a:gdLst/>
            <a:ahLst/>
            <a:cxnLst/>
            <a:rect l="0" t="0" r="0" b="0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1796481" y="4248195"/>
            <a:ext cx="798860" cy="942416"/>
          </a:xfrm>
          <a:custGeom>
            <a:avLst/>
            <a:gdLst/>
            <a:ahLst/>
            <a:cxnLst/>
            <a:rect l="0" t="0" r="0" b="0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3575486" y="6418078"/>
            <a:ext cx="1089257" cy="418621"/>
          </a:xfrm>
          <a:custGeom>
            <a:avLst/>
            <a:gdLst/>
            <a:ahLst/>
            <a:cxnLst/>
            <a:rect l="0" t="0" r="0" b="0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9528562" y="6011685"/>
            <a:ext cx="1387844" cy="974160"/>
          </a:xfrm>
          <a:custGeom>
            <a:avLst/>
            <a:gdLst/>
            <a:ahLst/>
            <a:cxnLst/>
            <a:rect l="0" t="0" r="0" b="0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9528574" y="4139242"/>
            <a:ext cx="912975" cy="961949"/>
          </a:xfrm>
          <a:custGeom>
            <a:avLst/>
            <a:gdLst/>
            <a:ahLst/>
            <a:cxnLst/>
            <a:rect l="0" t="0" r="0" b="0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7016277" y="6306021"/>
            <a:ext cx="700060" cy="496888"/>
          </a:xfrm>
          <a:custGeom>
            <a:avLst/>
            <a:gdLst/>
            <a:ahLst/>
            <a:cxnLst/>
            <a:rect l="0" t="0" r="0" b="0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11168496" y="6305415"/>
            <a:ext cx="678041" cy="433300"/>
          </a:xfrm>
          <a:custGeom>
            <a:avLst/>
            <a:gdLst/>
            <a:ahLst/>
            <a:cxnLst/>
            <a:rect l="0" t="0" r="0" b="0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5078288" y="5905769"/>
            <a:ext cx="761245" cy="756375"/>
          </a:xfrm>
          <a:custGeom>
            <a:avLst/>
            <a:gdLst/>
            <a:ahLst/>
            <a:cxnLst/>
            <a:rect l="0" t="0" r="0" b="0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10633854" y="4071028"/>
            <a:ext cx="722079" cy="905701"/>
          </a:xfrm>
          <a:custGeom>
            <a:avLst/>
            <a:gdLst/>
            <a:ahLst/>
            <a:cxnLst/>
            <a:rect l="0" t="0" r="0" b="0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0" name="Shape 180"/>
          <p:cNvSpPr/>
          <p:nvPr/>
        </p:nvSpPr>
        <p:spPr>
          <a:xfrm>
            <a:off x="2094380" y="5371059"/>
            <a:ext cx="979097" cy="964419"/>
          </a:xfrm>
          <a:custGeom>
            <a:avLst/>
            <a:gdLst/>
            <a:ahLst/>
            <a:cxnLst/>
            <a:rect l="0" t="0" r="0" b="0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329414" y="5459834"/>
            <a:ext cx="367244" cy="325609"/>
          </a:xfrm>
          <a:custGeom>
            <a:avLst/>
            <a:gdLst/>
            <a:ahLst/>
            <a:cxnLst/>
            <a:rect l="0" t="0" r="0" b="0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2" name="Shape 182"/>
          <p:cNvSpPr/>
          <p:nvPr/>
        </p:nvSpPr>
        <p:spPr>
          <a:xfrm>
            <a:off x="11355924" y="5443845"/>
            <a:ext cx="920315" cy="680511"/>
          </a:xfrm>
          <a:custGeom>
            <a:avLst/>
            <a:gdLst/>
            <a:ahLst/>
            <a:cxnLst/>
            <a:rect l="0" t="0" r="0" b="0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1146285" y="4556590"/>
            <a:ext cx="423492" cy="878679"/>
          </a:xfrm>
          <a:custGeom>
            <a:avLst/>
            <a:gdLst/>
            <a:ahLst/>
            <a:cxnLst/>
            <a:rect l="0" t="0" r="0" b="0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4" name="Shape 184"/>
          <p:cNvSpPr/>
          <p:nvPr/>
        </p:nvSpPr>
        <p:spPr>
          <a:xfrm rot="1920742">
            <a:off x="7609383" y="5618653"/>
            <a:ext cx="1179728" cy="1001111"/>
          </a:xfrm>
          <a:custGeom>
            <a:avLst/>
            <a:gdLst/>
            <a:ahLst/>
            <a:cxnLst/>
            <a:rect l="0" t="0" r="0" b="0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5" name="Shape 185"/>
          <p:cNvSpPr/>
          <p:nvPr/>
        </p:nvSpPr>
        <p:spPr>
          <a:xfrm rot="-3496844">
            <a:off x="154451" y="6012747"/>
            <a:ext cx="717136" cy="619253"/>
          </a:xfrm>
          <a:custGeom>
            <a:avLst/>
            <a:gdLst/>
            <a:ahLst/>
            <a:cxnLst/>
            <a:rect l="0" t="0" r="0" b="0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6" name="Shape 186"/>
          <p:cNvSpPr/>
          <p:nvPr/>
        </p:nvSpPr>
        <p:spPr>
          <a:xfrm>
            <a:off x="10024244" y="5288439"/>
            <a:ext cx="1128357" cy="797944"/>
          </a:xfrm>
          <a:custGeom>
            <a:avLst/>
            <a:gdLst/>
            <a:ahLst/>
            <a:cxnLst/>
            <a:rect l="0" t="0" r="0" b="0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7" name="Shape 187"/>
          <p:cNvSpPr/>
          <p:nvPr/>
        </p:nvSpPr>
        <p:spPr>
          <a:xfrm rot="-5400000">
            <a:off x="8662393" y="4028587"/>
            <a:ext cx="658425" cy="842048"/>
          </a:xfrm>
          <a:custGeom>
            <a:avLst/>
            <a:gdLst/>
            <a:ahLst/>
            <a:cxnLst/>
            <a:rect l="0" t="0" r="0" b="0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8604274" y="4941209"/>
            <a:ext cx="888487" cy="1003585"/>
          </a:xfrm>
          <a:custGeom>
            <a:avLst/>
            <a:gdLst/>
            <a:ahLst/>
            <a:cxnLst/>
            <a:rect l="0" t="0" r="0" b="0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9" name="Shape 189"/>
          <p:cNvSpPr/>
          <p:nvPr/>
        </p:nvSpPr>
        <p:spPr>
          <a:xfrm>
            <a:off x="2488015" y="6323837"/>
            <a:ext cx="908104" cy="607048"/>
          </a:xfrm>
          <a:custGeom>
            <a:avLst/>
            <a:gdLst/>
            <a:ahLst/>
            <a:cxnLst/>
            <a:rect l="0" t="0" r="0" b="0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90" name="Shape 190"/>
          <p:cNvSpPr/>
          <p:nvPr/>
        </p:nvSpPr>
        <p:spPr>
          <a:xfrm>
            <a:off x="8893074" y="6152525"/>
            <a:ext cx="411281" cy="440640"/>
          </a:xfrm>
          <a:custGeom>
            <a:avLst/>
            <a:gdLst/>
            <a:ahLst/>
            <a:cxnLst/>
            <a:rect l="0" t="0" r="0" b="0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1636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7887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3162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7995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146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4920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1290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4350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7307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7510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5884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209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919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935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4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6238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7534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7134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9668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933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764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728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1067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0E0E-2F96-4831-947D-3BA3148857C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1741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6C5B-4285-4A71-B914-7A9FBF87B74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2381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67756-1080-4111-815F-836C5C7491A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3744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131B2-99C5-4BC8-BAF7-FDFB6B5F68A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2973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519DA-F4B4-4400-A36E-299C9805C69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59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2303D-4A20-44AE-A770-F37B17650F0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9890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A1503-5BF8-4593-A099-90B0F0F64B5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9483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59BA6-0E24-41D4-999A-DD119BC0C86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642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55C9D-4ECB-45B3-9834-05632583A5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4451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E7EC-359E-4B6C-8F53-54B202D4723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7434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5209-7CC7-4696-95E9-8B69E9B6489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2611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ctrTitle"/>
          </p:nvPr>
        </p:nvSpPr>
        <p:spPr>
          <a:xfrm>
            <a:off x="3073467" y="1548067"/>
            <a:ext cx="8204000" cy="15463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1pPr>
            <a:lvl2pPr lvl="1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2pPr>
            <a:lvl3pPr lvl="2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3pPr>
            <a:lvl4pPr lvl="3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4pPr>
            <a:lvl5pPr lvl="4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5pPr>
            <a:lvl6pPr lvl="5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6pPr>
            <a:lvl7pPr lvl="6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7pPr>
            <a:lvl8pPr lvl="7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8pPr>
            <a:lvl9pPr lvl="8" algn="r">
              <a:spcBef>
                <a:spcPts val="0"/>
              </a:spcBef>
              <a:buClr>
                <a:srgbClr val="1C4587"/>
              </a:buClr>
              <a:buSzPct val="100000"/>
              <a:defRPr sz="6400" b="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964924" y="5626787"/>
            <a:ext cx="1059833" cy="1314316"/>
          </a:xfrm>
          <a:custGeom>
            <a:avLst/>
            <a:gdLst/>
            <a:ahLst/>
            <a:cxnLst/>
            <a:rect l="0" t="0" r="0" b="0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-77757" y="4071048"/>
            <a:ext cx="1042685" cy="1187141"/>
          </a:xfrm>
          <a:custGeom>
            <a:avLst/>
            <a:gdLst/>
            <a:ahLst/>
            <a:cxnLst/>
            <a:rect l="0" t="0" r="0" b="0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5366802" y="4563228"/>
            <a:ext cx="494485" cy="1079449"/>
          </a:xfrm>
          <a:custGeom>
            <a:avLst/>
            <a:gdLst/>
            <a:ahLst/>
            <a:cxnLst/>
            <a:rect l="0" t="0" r="0" b="0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4104060" y="4171138"/>
            <a:ext cx="974227" cy="1194413"/>
          </a:xfrm>
          <a:custGeom>
            <a:avLst/>
            <a:gdLst/>
            <a:ahLst/>
            <a:cxnLst/>
            <a:rect l="0" t="0" r="0" b="0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7202196" y="4380950"/>
            <a:ext cx="1074579" cy="1001116"/>
          </a:xfrm>
          <a:custGeom>
            <a:avLst/>
            <a:gdLst/>
            <a:ahLst/>
            <a:cxnLst/>
            <a:rect l="0" t="0" r="0" b="0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11152612" y="4462457"/>
            <a:ext cx="1165056" cy="800345"/>
          </a:xfrm>
          <a:custGeom>
            <a:avLst/>
            <a:gdLst/>
            <a:ahLst/>
            <a:cxnLst/>
            <a:rect l="0" t="0" r="0" b="0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8" name="Shape 168"/>
          <p:cNvSpPr/>
          <p:nvPr/>
        </p:nvSpPr>
        <p:spPr>
          <a:xfrm>
            <a:off x="6068155" y="4167387"/>
            <a:ext cx="876277" cy="905635"/>
          </a:xfrm>
          <a:custGeom>
            <a:avLst/>
            <a:gdLst/>
            <a:ahLst/>
            <a:cxnLst/>
            <a:rect l="0" t="0" r="0" b="0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893176" y="5326446"/>
            <a:ext cx="1226241" cy="1267876"/>
          </a:xfrm>
          <a:custGeom>
            <a:avLst/>
            <a:gdLst/>
            <a:ahLst/>
            <a:cxnLst/>
            <a:rect l="0" t="0" r="0" b="0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3526548" y="5382049"/>
            <a:ext cx="1187141" cy="942400"/>
          </a:xfrm>
          <a:custGeom>
            <a:avLst/>
            <a:gdLst/>
            <a:ahLst/>
            <a:cxnLst/>
            <a:rect l="0" t="0" r="0" b="0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2822054" y="4248208"/>
            <a:ext cx="1106339" cy="1040216"/>
          </a:xfrm>
          <a:custGeom>
            <a:avLst/>
            <a:gdLst/>
            <a:ahLst/>
            <a:cxnLst/>
            <a:rect l="0" t="0" r="0" b="0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1796481" y="4248195"/>
            <a:ext cx="798860" cy="942416"/>
          </a:xfrm>
          <a:custGeom>
            <a:avLst/>
            <a:gdLst/>
            <a:ahLst/>
            <a:cxnLst/>
            <a:rect l="0" t="0" r="0" b="0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3575486" y="6418078"/>
            <a:ext cx="1089257" cy="418621"/>
          </a:xfrm>
          <a:custGeom>
            <a:avLst/>
            <a:gdLst/>
            <a:ahLst/>
            <a:cxnLst/>
            <a:rect l="0" t="0" r="0" b="0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4" name="Shape 174"/>
          <p:cNvSpPr/>
          <p:nvPr/>
        </p:nvSpPr>
        <p:spPr>
          <a:xfrm>
            <a:off x="9528562" y="6011685"/>
            <a:ext cx="1387844" cy="974160"/>
          </a:xfrm>
          <a:custGeom>
            <a:avLst/>
            <a:gdLst/>
            <a:ahLst/>
            <a:cxnLst/>
            <a:rect l="0" t="0" r="0" b="0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9528574" y="4139242"/>
            <a:ext cx="912975" cy="961949"/>
          </a:xfrm>
          <a:custGeom>
            <a:avLst/>
            <a:gdLst/>
            <a:ahLst/>
            <a:cxnLst/>
            <a:rect l="0" t="0" r="0" b="0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7016277" y="6306021"/>
            <a:ext cx="700060" cy="496888"/>
          </a:xfrm>
          <a:custGeom>
            <a:avLst/>
            <a:gdLst/>
            <a:ahLst/>
            <a:cxnLst/>
            <a:rect l="0" t="0" r="0" b="0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11168496" y="6305415"/>
            <a:ext cx="678041" cy="433300"/>
          </a:xfrm>
          <a:custGeom>
            <a:avLst/>
            <a:gdLst/>
            <a:ahLst/>
            <a:cxnLst/>
            <a:rect l="0" t="0" r="0" b="0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8" name="Shape 178"/>
          <p:cNvSpPr/>
          <p:nvPr/>
        </p:nvSpPr>
        <p:spPr>
          <a:xfrm>
            <a:off x="5078288" y="5905769"/>
            <a:ext cx="761245" cy="756375"/>
          </a:xfrm>
          <a:custGeom>
            <a:avLst/>
            <a:gdLst/>
            <a:ahLst/>
            <a:cxnLst/>
            <a:rect l="0" t="0" r="0" b="0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79" name="Shape 179"/>
          <p:cNvSpPr/>
          <p:nvPr/>
        </p:nvSpPr>
        <p:spPr>
          <a:xfrm>
            <a:off x="10633854" y="4071028"/>
            <a:ext cx="722079" cy="905701"/>
          </a:xfrm>
          <a:custGeom>
            <a:avLst/>
            <a:gdLst/>
            <a:ahLst/>
            <a:cxnLst/>
            <a:rect l="0" t="0" r="0" b="0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0" name="Shape 180"/>
          <p:cNvSpPr/>
          <p:nvPr/>
        </p:nvSpPr>
        <p:spPr>
          <a:xfrm>
            <a:off x="2094380" y="5371059"/>
            <a:ext cx="979097" cy="964419"/>
          </a:xfrm>
          <a:custGeom>
            <a:avLst/>
            <a:gdLst/>
            <a:ahLst/>
            <a:cxnLst/>
            <a:rect l="0" t="0" r="0" b="0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1" name="Shape 181"/>
          <p:cNvSpPr/>
          <p:nvPr/>
        </p:nvSpPr>
        <p:spPr>
          <a:xfrm>
            <a:off x="329414" y="5459834"/>
            <a:ext cx="367244" cy="325609"/>
          </a:xfrm>
          <a:custGeom>
            <a:avLst/>
            <a:gdLst/>
            <a:ahLst/>
            <a:cxnLst/>
            <a:rect l="0" t="0" r="0" b="0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2" name="Shape 182"/>
          <p:cNvSpPr/>
          <p:nvPr/>
        </p:nvSpPr>
        <p:spPr>
          <a:xfrm>
            <a:off x="11355924" y="5443845"/>
            <a:ext cx="920315" cy="680511"/>
          </a:xfrm>
          <a:custGeom>
            <a:avLst/>
            <a:gdLst/>
            <a:ahLst/>
            <a:cxnLst/>
            <a:rect l="0" t="0" r="0" b="0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1146285" y="4556590"/>
            <a:ext cx="423492" cy="878679"/>
          </a:xfrm>
          <a:custGeom>
            <a:avLst/>
            <a:gdLst/>
            <a:ahLst/>
            <a:cxnLst/>
            <a:rect l="0" t="0" r="0" b="0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4" name="Shape 184"/>
          <p:cNvSpPr/>
          <p:nvPr/>
        </p:nvSpPr>
        <p:spPr>
          <a:xfrm rot="1920742">
            <a:off x="7609383" y="5618653"/>
            <a:ext cx="1179728" cy="1001111"/>
          </a:xfrm>
          <a:custGeom>
            <a:avLst/>
            <a:gdLst/>
            <a:ahLst/>
            <a:cxnLst/>
            <a:rect l="0" t="0" r="0" b="0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5" name="Shape 185"/>
          <p:cNvSpPr/>
          <p:nvPr/>
        </p:nvSpPr>
        <p:spPr>
          <a:xfrm rot="-3496844">
            <a:off x="154451" y="6012747"/>
            <a:ext cx="717136" cy="619253"/>
          </a:xfrm>
          <a:custGeom>
            <a:avLst/>
            <a:gdLst/>
            <a:ahLst/>
            <a:cxnLst/>
            <a:rect l="0" t="0" r="0" b="0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6" name="Shape 186"/>
          <p:cNvSpPr/>
          <p:nvPr/>
        </p:nvSpPr>
        <p:spPr>
          <a:xfrm>
            <a:off x="10024244" y="5288439"/>
            <a:ext cx="1128357" cy="797944"/>
          </a:xfrm>
          <a:custGeom>
            <a:avLst/>
            <a:gdLst/>
            <a:ahLst/>
            <a:cxnLst/>
            <a:rect l="0" t="0" r="0" b="0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7" name="Shape 187"/>
          <p:cNvSpPr/>
          <p:nvPr/>
        </p:nvSpPr>
        <p:spPr>
          <a:xfrm rot="-5400000">
            <a:off x="8662393" y="4028587"/>
            <a:ext cx="658425" cy="842048"/>
          </a:xfrm>
          <a:custGeom>
            <a:avLst/>
            <a:gdLst/>
            <a:ahLst/>
            <a:cxnLst/>
            <a:rect l="0" t="0" r="0" b="0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8" name="Shape 188"/>
          <p:cNvSpPr/>
          <p:nvPr/>
        </p:nvSpPr>
        <p:spPr>
          <a:xfrm>
            <a:off x="8604274" y="4941209"/>
            <a:ext cx="888487" cy="1003585"/>
          </a:xfrm>
          <a:custGeom>
            <a:avLst/>
            <a:gdLst/>
            <a:ahLst/>
            <a:cxnLst/>
            <a:rect l="0" t="0" r="0" b="0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89" name="Shape 189"/>
          <p:cNvSpPr/>
          <p:nvPr/>
        </p:nvSpPr>
        <p:spPr>
          <a:xfrm>
            <a:off x="2488015" y="6323837"/>
            <a:ext cx="908104" cy="607048"/>
          </a:xfrm>
          <a:custGeom>
            <a:avLst/>
            <a:gdLst/>
            <a:ahLst/>
            <a:cxnLst/>
            <a:rect l="0" t="0" r="0" b="0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  <p:sp>
        <p:nvSpPr>
          <p:cNvPr id="190" name="Shape 190"/>
          <p:cNvSpPr/>
          <p:nvPr/>
        </p:nvSpPr>
        <p:spPr>
          <a:xfrm>
            <a:off x="8893074" y="6152525"/>
            <a:ext cx="411281" cy="440640"/>
          </a:xfrm>
          <a:custGeom>
            <a:avLst/>
            <a:gdLst/>
            <a:ahLst/>
            <a:cxnLst/>
            <a:rect l="0" t="0" r="0" b="0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>
              <a:solidFill>
                <a:srgbClr val="A4C2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56749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2796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6565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9116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4254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1525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48986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76464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302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966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61300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350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BF2C9-206A-436B-9902-04C0435D2443}" type="datetime1">
              <a:rPr lang="ru-RU" smtClean="0"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4C2D8-99C1-47A8-A51B-3E10FCCC9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92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E4BEC-ABAC-495D-ACBC-A47514FA46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024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208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003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E4BEC-ABAC-495D-ACBC-A47514FA46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144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701EB-DF05-4898-92A4-AAC986BB5C8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02.11.2017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3713D-594C-420A-986A-B74ADB1005D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41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://www.businessinsider.com/bt-hsbc-gavin-patterson-stuart-gulliver-technology-changing-jobs-market-fourth-industrial-revolution-2016-10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diagramData" Target="../diagrams/data1.xml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microsoft.com/office/2007/relationships/diagramDrawing" Target="../diagrams/drawing1.xml"/><Relationship Id="rId5" Type="http://schemas.openxmlformats.org/officeDocument/2006/relationships/image" Target="../media/image5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ecd.org/edu/school/education-2030.htm" TargetMode="External"/><Relationship Id="rId3" Type="http://schemas.openxmlformats.org/officeDocument/2006/relationships/hyperlink" Target="https://www.weforum.org/system-initiatives/education-gender-and-work" TargetMode="External"/><Relationship Id="rId7" Type="http://schemas.openxmlformats.org/officeDocument/2006/relationships/hyperlink" Target="http://www.un.org/sustainabledevelopment/ru/sustainable-development-goal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hyperlink" Target="https://www.weforum.org/reports/new-vision-for-education-fostering-social-and-emotional-learning-through-technology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hyperlink" Target="https://www.oecd.org/education/Global-competency-for-an-inclusive-world.pdf" TargetMode="External"/><Relationship Id="rId4" Type="http://schemas.openxmlformats.org/officeDocument/2006/relationships/diagramLayout" Target="../diagrams/layout2.xml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20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23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Relationship Id="rId4" Type="http://schemas.openxmlformats.org/officeDocument/2006/relationships/hyperlink" Target="http://smk.edu.k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Об обновлении содержания основного образования 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1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2775857" y="3876213"/>
            <a:ext cx="6979010" cy="88777"/>
            <a:chOff x="195307" y="6276512"/>
            <a:chExt cx="11798424" cy="88777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95307" y="6276512"/>
              <a:ext cx="2858609" cy="887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172286" y="6276514"/>
              <a:ext cx="2858609" cy="88775"/>
            </a:xfrm>
            <a:prstGeom prst="rect">
              <a:avLst/>
            </a:prstGeom>
            <a:solidFill>
              <a:srgbClr val="FF3300"/>
            </a:solidFill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149265" y="6276514"/>
              <a:ext cx="2858609" cy="887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9135122" y="6276514"/>
              <a:ext cx="2858609" cy="88774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2717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рямоугольник 71"/>
          <p:cNvSpPr/>
          <p:nvPr/>
        </p:nvSpPr>
        <p:spPr>
          <a:xfrm>
            <a:off x="159833" y="6334780"/>
            <a:ext cx="108917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Оксфордский Университет и </a:t>
            </a:r>
            <a:r>
              <a:rPr lang="en-US" sz="1400" dirty="0">
                <a:latin typeface="Arial Narrow" panose="020B0606020202030204" pitchFamily="34" charset="0"/>
              </a:rPr>
              <a:t>Deloitte LLP, 201</a:t>
            </a:r>
            <a:r>
              <a:rPr lang="ru-RU" sz="1400" dirty="0">
                <a:latin typeface="Arial Narrow" panose="020B0606020202030204" pitchFamily="34" charset="0"/>
              </a:rPr>
              <a:t>4; </a:t>
            </a:r>
            <a:r>
              <a:rPr lang="ru-RU" sz="1400" dirty="0" err="1">
                <a:latin typeface="Arial Narrow" panose="020B0606020202030204" pitchFamily="34" charset="0"/>
              </a:rPr>
              <a:t>Сколково</a:t>
            </a:r>
            <a:r>
              <a:rPr lang="ru-RU" sz="1400" dirty="0">
                <a:latin typeface="Arial Narrow" panose="020B0606020202030204" pitchFamily="34" charset="0"/>
              </a:rPr>
              <a:t>, 2015; Всемирный Экономический Форум</a:t>
            </a:r>
            <a:r>
              <a:rPr lang="en-US" sz="1400" dirty="0">
                <a:latin typeface="Arial Narrow" panose="020B0606020202030204" pitchFamily="34" charset="0"/>
              </a:rPr>
              <a:t>, 2016</a:t>
            </a:r>
            <a:endParaRPr lang="ru-RU" sz="1400" dirty="0">
              <a:latin typeface="Arial Narrow" panose="020B0606020202030204" pitchFamily="34" charset="0"/>
            </a:endParaRPr>
          </a:p>
          <a:p>
            <a:r>
              <a:rPr lang="en-US" sz="1400" dirty="0">
                <a:latin typeface="Arial Narrow" panose="020B0606020202030204" pitchFamily="34" charset="0"/>
                <a:hlinkClick r:id="rId2"/>
              </a:rPr>
              <a:t>http://www.businessinsider.com/bt-hsbc-gavin-patterson-stuart-gulliver-technology-changing-jobs-market-fourth-industrial-revolution-2016-10</a:t>
            </a:r>
            <a:r>
              <a:rPr lang="ru-RU" sz="1400" dirty="0">
                <a:latin typeface="Arial Narrow" panose="020B0606020202030204" pitchFamily="34" charset="0"/>
              </a:rPr>
              <a:t> </a:t>
            </a:r>
            <a:endParaRPr lang="en-US" sz="1400" dirty="0"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9B4D-8084-4D00-85F8-C438010B00C9}" type="slidenum">
              <a:rPr lang="ru-RU" smtClean="0">
                <a:latin typeface="Arial Narrow" panose="020B0606020202030204" pitchFamily="34" charset="0"/>
              </a:rPr>
              <a:t>2</a:t>
            </a:fld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4081" y="845336"/>
            <a:ext cx="703281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2400" b="1" dirty="0">
                <a:latin typeface="Arial Narrow" panose="020B0606020202030204" pitchFamily="34" charset="0"/>
              </a:rPr>
              <a:t>Через пять лет 35% навыков</a:t>
            </a:r>
            <a:r>
              <a:rPr lang="kk-KZ" sz="2400" dirty="0">
                <a:latin typeface="Arial Narrow" panose="020B0606020202030204" pitchFamily="34" charset="0"/>
              </a:rPr>
              <a:t>, считающиеся важными в настощее время, изменятся, так как в 2020 Четвертая индустриальная революция приведет к тому, что некоторые виды работ изчезнут и появятся другие.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0" y="0"/>
            <a:ext cx="12192000" cy="51098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Narrow" panose="020B0606020202030204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Новые технологии изменяют ландшафт будущих профессий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16" y="729003"/>
            <a:ext cx="3810000" cy="22225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91352" y="2951503"/>
            <a:ext cx="11582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i="1" dirty="0">
                <a:latin typeface="Arial Narrow" panose="020B0606020202030204" pitchFamily="34" charset="0"/>
              </a:rPr>
              <a:t>К 2025 году 46% мировой экономики будет находиться в цифровой среде, сегодня этот показатель составляет 10%.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Arial Narrow" panose="020B0606020202030204" pitchFamily="34" charset="0"/>
              </a:rPr>
              <a:t>Согласно </a:t>
            </a:r>
            <a:r>
              <a:rPr lang="ru-RU" sz="2400" dirty="0">
                <a:latin typeface="Arial Narrow" panose="020B0606020202030204" pitchFamily="34" charset="0"/>
              </a:rPr>
              <a:t>исследованиям Оксфордского Университета в развитых экономиках показатель потери работы вырастит </a:t>
            </a:r>
            <a:r>
              <a:rPr lang="ru-RU" sz="2400" b="1" dirty="0">
                <a:latin typeface="Arial Narrow" panose="020B0606020202030204" pitchFamily="34" charset="0"/>
              </a:rPr>
              <a:t>до 47 процентов в ближайшие 25 лет.</a:t>
            </a:r>
            <a:r>
              <a:rPr lang="kk-KZ" sz="2400" dirty="0">
                <a:latin typeface="Arial Narrow" panose="020B0606020202030204" pitchFamily="34" charset="0"/>
              </a:rPr>
              <a:t> </a:t>
            </a:r>
            <a:endParaRPr lang="ru-RU" sz="24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Например, к 2030 году роботы смогут заменить </a:t>
            </a:r>
            <a:r>
              <a:rPr lang="ru-RU" sz="24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1,3 млн бюджетников в Великобритании.</a:t>
            </a:r>
            <a:r>
              <a:rPr lang="kk-KZ" sz="2400" dirty="0">
                <a:latin typeface="Arial Narrow" panose="020B0606020202030204" pitchFamily="34" charset="0"/>
              </a:rPr>
              <a:t>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 Narrow" panose="020B0606020202030204" pitchFamily="34" charset="0"/>
              </a:rPr>
              <a:t>Подсчеты университетов Сити и Оксфорд показывают, что </a:t>
            </a:r>
            <a:r>
              <a:rPr lang="ru-RU" sz="2400" b="1" dirty="0">
                <a:latin typeface="Arial Narrow" panose="020B0606020202030204" pitchFamily="34" charset="0"/>
              </a:rPr>
              <a:t>77% работ в Китае </a:t>
            </a:r>
            <a:r>
              <a:rPr lang="ru-RU" sz="2400" dirty="0">
                <a:latin typeface="Arial Narrow" panose="020B0606020202030204" pitchFamily="34" charset="0"/>
              </a:rPr>
              <a:t>находятся в риске автоматизации, среди стран ОЭСР данный показатель составляет </a:t>
            </a:r>
            <a:r>
              <a:rPr lang="ru-RU" sz="2400" b="1" dirty="0">
                <a:latin typeface="Arial Narrow" panose="020B0606020202030204" pitchFamily="34" charset="0"/>
              </a:rPr>
              <a:t>57</a:t>
            </a:r>
            <a:r>
              <a:rPr lang="ru-RU" sz="2400" b="1" dirty="0" smtClean="0">
                <a:latin typeface="Arial Narrow" panose="020B0606020202030204" pitchFamily="34" charset="0"/>
              </a:rPr>
              <a:t>%.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13016" y="5410625"/>
            <a:ext cx="428473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390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Группа 50"/>
          <p:cNvGrpSpPr/>
          <p:nvPr/>
        </p:nvGrpSpPr>
        <p:grpSpPr>
          <a:xfrm>
            <a:off x="1952462" y="2452302"/>
            <a:ext cx="8769993" cy="2552626"/>
            <a:chOff x="3451956" y="330822"/>
            <a:chExt cx="8740044" cy="2552626"/>
          </a:xfrm>
        </p:grpSpPr>
        <p:sp>
          <p:nvSpPr>
            <p:cNvPr id="52" name="TextBox 51"/>
            <p:cNvSpPr txBox="1"/>
            <p:nvPr/>
          </p:nvSpPr>
          <p:spPr>
            <a:xfrm>
              <a:off x="10693816" y="2375616"/>
              <a:ext cx="12927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latin typeface="Arial Narrow" panose="020B0606020202030204" pitchFamily="34" charset="0"/>
                </a:rPr>
                <a:t>Космогеолог</a:t>
              </a:r>
            </a:p>
          </p:txBody>
        </p:sp>
        <p:pic>
          <p:nvPicPr>
            <p:cNvPr id="53" name="Объект 3"/>
            <p:cNvPicPr>
              <a:picLocks noChangeAspect="1"/>
            </p:cNvPicPr>
            <p:nvPr/>
          </p:nvPicPr>
          <p:blipFill rotWithShape="1">
            <a:blip r:embed="rId2"/>
            <a:srcRect l="14456" t="33814" r="65668" b="22382"/>
            <a:stretch/>
          </p:blipFill>
          <p:spPr>
            <a:xfrm>
              <a:off x="3451956" y="330822"/>
              <a:ext cx="1721390" cy="2021950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3865149" y="2237117"/>
              <a:ext cx="9373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 Narrow" panose="020B0606020202030204" pitchFamily="34" charset="0"/>
                </a:rPr>
                <a:t>IT-</a:t>
              </a:r>
              <a:r>
                <a:rPr lang="ru-RU" dirty="0">
                  <a:latin typeface="Arial Narrow" panose="020B0606020202030204" pitchFamily="34" charset="0"/>
                </a:rPr>
                <a:t>медик</a:t>
              </a:r>
            </a:p>
          </p:txBody>
        </p:sp>
        <p:pic>
          <p:nvPicPr>
            <p:cNvPr id="55" name="Рисунок 54"/>
            <p:cNvPicPr>
              <a:picLocks noChangeAspect="1"/>
            </p:cNvPicPr>
            <p:nvPr/>
          </p:nvPicPr>
          <p:blipFill rotWithShape="1">
            <a:blip r:embed="rId3"/>
            <a:srcRect l="14531" t="34910" r="65969" b="23115"/>
            <a:stretch/>
          </p:blipFill>
          <p:spPr>
            <a:xfrm>
              <a:off x="5184871" y="395217"/>
              <a:ext cx="1709866" cy="1961571"/>
            </a:xfrm>
            <a:prstGeom prst="rect">
              <a:avLst/>
            </a:prstGeom>
          </p:spPr>
        </p:pic>
        <p:sp>
          <p:nvSpPr>
            <p:cNvPr id="56" name="Прямоугольник 55"/>
            <p:cNvSpPr/>
            <p:nvPr/>
          </p:nvSpPr>
          <p:spPr>
            <a:xfrm>
              <a:off x="5173345" y="2237117"/>
              <a:ext cx="172441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latin typeface="Arial Narrow" panose="020B0606020202030204" pitchFamily="34" charset="0"/>
                </a:rPr>
                <a:t>Генетический </a:t>
              </a:r>
            </a:p>
            <a:p>
              <a:pPr algn="ctr"/>
              <a:r>
                <a:rPr lang="ru-RU" dirty="0">
                  <a:latin typeface="Arial Narrow" panose="020B0606020202030204" pitchFamily="34" charset="0"/>
                </a:rPr>
                <a:t>консультант</a:t>
              </a:r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 rotWithShape="1">
            <a:blip r:embed="rId4"/>
            <a:srcRect l="14729" t="34538" r="65870" b="23673"/>
            <a:stretch/>
          </p:blipFill>
          <p:spPr>
            <a:xfrm>
              <a:off x="6954637" y="390728"/>
              <a:ext cx="1720408" cy="1974957"/>
            </a:xfrm>
            <a:prstGeom prst="rect">
              <a:avLst/>
            </a:prstGeom>
          </p:spPr>
        </p:pic>
        <p:sp>
          <p:nvSpPr>
            <p:cNvPr id="58" name="Прямоугольник 57"/>
            <p:cNvSpPr/>
            <p:nvPr/>
          </p:nvSpPr>
          <p:spPr>
            <a:xfrm>
              <a:off x="7325797" y="2375616"/>
              <a:ext cx="8885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latin typeface="Arial Narrow" panose="020B0606020202030204" pitchFamily="34" charset="0"/>
                </a:rPr>
                <a:t>Биоэтик</a:t>
              </a: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 rotWithShape="1">
            <a:blip r:embed="rId5"/>
            <a:srcRect l="14729" t="34909" r="65870" b="23859"/>
            <a:stretch/>
          </p:blipFill>
          <p:spPr>
            <a:xfrm>
              <a:off x="8731922" y="390729"/>
              <a:ext cx="1724414" cy="1953162"/>
            </a:xfrm>
            <a:prstGeom prst="rect">
              <a:avLst/>
            </a:prstGeom>
          </p:spPr>
        </p:pic>
        <p:sp>
          <p:nvSpPr>
            <p:cNvPr id="60" name="Прямоугольник 59"/>
            <p:cNvSpPr/>
            <p:nvPr/>
          </p:nvSpPr>
          <p:spPr>
            <a:xfrm>
              <a:off x="8731922" y="2375616"/>
              <a:ext cx="15818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latin typeface="Arial Narrow" panose="020B0606020202030204" pitchFamily="34" charset="0"/>
                </a:rPr>
                <a:t>Агрокибернетик</a:t>
              </a:r>
            </a:p>
          </p:txBody>
        </p:sp>
        <p:pic>
          <p:nvPicPr>
            <p:cNvPr id="61" name="Рисунок 60"/>
            <p:cNvPicPr>
              <a:picLocks noChangeAspect="1"/>
            </p:cNvPicPr>
            <p:nvPr/>
          </p:nvPicPr>
          <p:blipFill rotWithShape="1">
            <a:blip r:embed="rId6"/>
            <a:srcRect l="12749" t="48654" r="67949" b="9928"/>
            <a:stretch/>
          </p:blipFill>
          <p:spPr>
            <a:xfrm>
              <a:off x="10456336" y="390729"/>
              <a:ext cx="1735664" cy="1984888"/>
            </a:xfrm>
            <a:prstGeom prst="rect">
              <a:avLst/>
            </a:prstGeom>
          </p:spPr>
        </p:pic>
      </p:grpSp>
      <p:grpSp>
        <p:nvGrpSpPr>
          <p:cNvPr id="65" name="Группа 64"/>
          <p:cNvGrpSpPr/>
          <p:nvPr/>
        </p:nvGrpSpPr>
        <p:grpSpPr>
          <a:xfrm>
            <a:off x="1490125" y="1180796"/>
            <a:ext cx="9751615" cy="923330"/>
            <a:chOff x="4285651" y="666574"/>
            <a:chExt cx="7425342" cy="923330"/>
          </a:xfrm>
        </p:grpSpPr>
        <p:sp>
          <p:nvSpPr>
            <p:cNvPr id="63" name="Прямоугольник 62"/>
            <p:cNvSpPr/>
            <p:nvPr/>
          </p:nvSpPr>
          <p:spPr>
            <a:xfrm>
              <a:off x="5614993" y="772876"/>
              <a:ext cx="6096000" cy="7078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2000" dirty="0">
                  <a:latin typeface="Arial Narrow" panose="020B0606020202030204" pitchFamily="34" charset="0"/>
                </a:rPr>
                <a:t>детей, сегодня обучающихся в начальной школе, будут работать на новых видах работы, которые сейчас даже не существуют.</a:t>
              </a: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4285651" y="666574"/>
              <a:ext cx="112686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5400" b="1" dirty="0">
                  <a:solidFill>
                    <a:schemeClr val="accent6">
                      <a:lumMod val="75000"/>
                    </a:schemeClr>
                  </a:solidFill>
                  <a:latin typeface="Arial Narrow" panose="020B0606020202030204" pitchFamily="34" charset="0"/>
                </a:rPr>
                <a:t>65% </a:t>
              </a:r>
              <a:endParaRPr lang="ru-RU" sz="54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endParaRPr>
            </a:p>
          </p:txBody>
        </p:sp>
      </p:grpSp>
      <p:graphicFrame>
        <p:nvGraphicFramePr>
          <p:cNvPr id="70" name="Схема 69"/>
          <p:cNvGraphicFramePr/>
          <p:nvPr>
            <p:extLst/>
          </p:nvPr>
        </p:nvGraphicFramePr>
        <p:xfrm>
          <a:off x="3093877" y="5267765"/>
          <a:ext cx="7852228" cy="537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1" name="Прямоугольник 70"/>
          <p:cNvSpPr/>
          <p:nvPr/>
        </p:nvSpPr>
        <p:spPr>
          <a:xfrm>
            <a:off x="-156268" y="194081"/>
            <a:ext cx="9934093" cy="624114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92597" y="6506569"/>
            <a:ext cx="108917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Оксфордский Университет и </a:t>
            </a:r>
            <a:r>
              <a:rPr lang="en-US" sz="1400" dirty="0">
                <a:latin typeface="Arial Narrow" panose="020B0606020202030204" pitchFamily="34" charset="0"/>
              </a:rPr>
              <a:t>Deloitte LLP, 201</a:t>
            </a:r>
            <a:r>
              <a:rPr lang="ru-RU" sz="1400" dirty="0">
                <a:latin typeface="Arial Narrow" panose="020B0606020202030204" pitchFamily="34" charset="0"/>
              </a:rPr>
              <a:t>4; </a:t>
            </a:r>
            <a:r>
              <a:rPr lang="ru-RU" sz="1400" dirty="0" err="1">
                <a:latin typeface="Arial Narrow" panose="020B0606020202030204" pitchFamily="34" charset="0"/>
              </a:rPr>
              <a:t>Сколково</a:t>
            </a:r>
            <a:r>
              <a:rPr lang="ru-RU" sz="1400" dirty="0">
                <a:latin typeface="Arial Narrow" panose="020B0606020202030204" pitchFamily="34" charset="0"/>
              </a:rPr>
              <a:t>, 2015; Всемирный Экономический Форум</a:t>
            </a:r>
            <a:r>
              <a:rPr lang="en-US" sz="1400" dirty="0">
                <a:latin typeface="Arial Narrow" panose="020B0606020202030204" pitchFamily="34" charset="0"/>
              </a:rPr>
              <a:t>, 2016</a:t>
            </a:r>
          </a:p>
        </p:txBody>
      </p:sp>
      <p:pic>
        <p:nvPicPr>
          <p:cNvPr id="20" name="Объект 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822" b="97722" l="9705" r="8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45" y="2723815"/>
            <a:ext cx="953565" cy="176335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56" y="2622858"/>
            <a:ext cx="445669" cy="44566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9B4D-8084-4D00-85F8-C438010B00C9}" type="slidenum">
              <a:rPr lang="ru-RU" smtClean="0">
                <a:latin typeface="Arial Narrow" panose="020B0606020202030204" pitchFamily="34" charset="0"/>
              </a:rPr>
              <a:t>3</a:t>
            </a:fld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25560" y="5377786"/>
            <a:ext cx="525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6DB967"/>
                </a:solidFill>
                <a:latin typeface="Arial Narrow" panose="020B0606020202030204" pitchFamily="34" charset="0"/>
              </a:rPr>
              <a:t>СМЕНА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0"/>
            <a:ext cx="12192000" cy="510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Arial Narrow" panose="020B0606020202030204" pitchFamily="34" charset="0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Изменение рынка труда</a:t>
            </a:r>
          </a:p>
        </p:txBody>
      </p:sp>
    </p:spTree>
    <p:extLst>
      <p:ext uri="{BB962C8B-B14F-4D97-AF65-F5344CB8AC3E}">
        <p14:creationId xmlns:p14="http://schemas.microsoft.com/office/powerpoint/2010/main" val="1466836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prstClr val="white"/>
                </a:solidFill>
                <a:latin typeface="Arial Narrow" panose="020B0606020202030204" pitchFamily="34" charset="0"/>
              </a:rPr>
              <a:t>Международные площадки по обсуждению вопросов образования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9B4D-8084-4D00-85F8-C438010B00C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9" name="Объект 18"/>
          <p:cNvGraphicFramePr>
            <a:graphicFrameLocks noGrp="1"/>
          </p:cNvGraphicFramePr>
          <p:nvPr>
            <p:ph idx="1"/>
            <p:extLst/>
          </p:nvPr>
        </p:nvGraphicFramePr>
        <p:xfrm>
          <a:off x="91441" y="670169"/>
          <a:ext cx="1172986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015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099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ЮНЕСКО (специализированное учреждение ООН по вопросам образования, науки и культуры)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tabLst>
                          <a:tab pos="2686050" algn="l"/>
                          <a:tab pos="2868613" algn="l"/>
                        </a:tabLs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ОЭСР (Организация </a:t>
                      </a:r>
                    </a:p>
                    <a:p>
                      <a:pPr marL="0" indent="0" algn="l">
                        <a:tabLst>
                          <a:tab pos="2686050" algn="l"/>
                          <a:tab pos="2868613" algn="l"/>
                        </a:tabLs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экономического сотрудничества и </a:t>
                      </a:r>
                    </a:p>
                    <a:p>
                      <a:pPr marL="0" indent="0" algn="l">
                        <a:tabLst>
                          <a:tab pos="2686050" algn="l"/>
                          <a:tab pos="2868613" algn="l"/>
                        </a:tabLs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развития)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ВЭФ</a:t>
                      </a:r>
                      <a:r>
                        <a:rPr lang="ru-RU" sz="1600" baseline="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 (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Всемирный </a:t>
                      </a:r>
                    </a:p>
                    <a:p>
                      <a:pPr algn="l"/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 Narrow" panose="020B0606020202030204" pitchFamily="34" charset="0"/>
                        </a:rPr>
                        <a:t>экономический форум) 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Arial Narrow" panose="020B0606020202030204" pitchFamily="34" charset="0"/>
                        </a:rPr>
                        <a:t>В 2015 году ООН определил 17 целей устойчивого развития, где одной из целью является «</a:t>
                      </a: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обеспечение инклюзивного и справедливого качественного образования и создание возможности для обучения на протяжении всей жизни для всех</a:t>
                      </a:r>
                      <a:r>
                        <a:rPr lang="ru-RU" sz="1600" dirty="0">
                          <a:latin typeface="Arial Narrow" panose="020B0606020202030204" pitchFamily="34" charset="0"/>
                        </a:rPr>
                        <a:t>». </a:t>
                      </a:r>
                    </a:p>
                    <a:p>
                      <a:pPr lvl="0"/>
                      <a:r>
                        <a:rPr lang="ru-RU" sz="1600" dirty="0">
                          <a:latin typeface="Arial Narrow" panose="020B0606020202030204" pitchFamily="34" charset="0"/>
                        </a:rPr>
                        <a:t>ЮНЕСКО был инициирован план «</a:t>
                      </a: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Образование-2030</a:t>
                      </a:r>
                      <a:r>
                        <a:rPr lang="ru-RU" sz="1600" dirty="0">
                          <a:latin typeface="Arial Narrow" panose="020B0606020202030204" pitchFamily="34" charset="0"/>
                        </a:rPr>
                        <a:t>» с фокусом на увеличение количества людей со знаниями и навыками, необходимыми для их академической и профессиональной деятельности в условиях устойчивого развития, развития образования в духе глобальной гражданственности и медиа-информационной грамотности и т.д. (ЮНЕСКО, 2016).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600" dirty="0">
                          <a:latin typeface="Arial Narrow" panose="020B0606020202030204" pitchFamily="34" charset="0"/>
                        </a:rPr>
                        <a:t>В 2015 году ОЭСР был запущен проект «</a:t>
                      </a: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Будущее образования и навыков: Образование 2030</a:t>
                      </a:r>
                      <a:r>
                        <a:rPr lang="ru-RU" sz="1600" dirty="0">
                          <a:latin typeface="Arial Narrow" panose="020B0606020202030204" pitchFamily="34" charset="0"/>
                        </a:rPr>
                        <a:t>», направленный на определение навыков и компетенций, ценностей, которые будут необходимы людям для лучшей жизни к 2030 году и изменение рамки школьного образования согласно вызовам современного мира.</a:t>
                      </a:r>
                    </a:p>
                    <a:p>
                      <a:pPr lvl="0"/>
                      <a:r>
                        <a:rPr lang="ru-RU" sz="1600" dirty="0">
                          <a:latin typeface="Arial Narrow" panose="020B0606020202030204" pitchFamily="34" charset="0"/>
                        </a:rPr>
                        <a:t>А. </a:t>
                      </a:r>
                      <a:r>
                        <a:rPr lang="ru-RU" sz="1600" dirty="0" err="1">
                          <a:latin typeface="Arial Narrow" panose="020B0606020202030204" pitchFamily="34" charset="0"/>
                        </a:rPr>
                        <a:t>Шляйхер</a:t>
                      </a:r>
                      <a:r>
                        <a:rPr lang="ru-RU" sz="1600" dirty="0">
                          <a:latin typeface="Arial Narrow" panose="020B0606020202030204" pitchFamily="34" charset="0"/>
                        </a:rPr>
                        <a:t>, директор Отдела Образования ОЭСР, считает, что школьное обучение в 21 веке больше не может следовать проложенному в прошлом пути: </a:t>
                      </a:r>
                    </a:p>
                    <a:p>
                      <a:pPr lvl="0"/>
                      <a:r>
                        <a:rPr lang="ru-RU" sz="1600" dirty="0">
                          <a:latin typeface="Arial Narrow" panose="020B0606020202030204" pitchFamily="34" charset="0"/>
                        </a:rPr>
                        <a:t>«</a:t>
                      </a:r>
                      <a:r>
                        <a:rPr lang="ru-RU" sz="1600" i="1" dirty="0">
                          <a:latin typeface="Arial Narrow" panose="020B0606020202030204" pitchFamily="34" charset="0"/>
                        </a:rPr>
                        <a:t>…Сегодня, из-за стремительного экономического и социального развития, школы должны готовить учащихся к профессиям, которых еще не существует, к технологиям, которые еще не изобретены, и проблемам, с которыми мы еще не сталкивались</a:t>
                      </a:r>
                      <a:r>
                        <a:rPr lang="ru-RU" sz="1600" dirty="0">
                          <a:latin typeface="Arial Narrow" panose="020B0606020202030204" pitchFamily="34" charset="0"/>
                        </a:rPr>
                        <a:t>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 Narrow" panose="020B0606020202030204" pitchFamily="34" charset="0"/>
                        </a:rPr>
                        <a:t>Всемирный экономический форум инициировал проект «</a:t>
                      </a:r>
                      <a:r>
                        <a:rPr lang="ru-RU" sz="1600" b="1" dirty="0">
                          <a:latin typeface="Arial Narrow" panose="020B0606020202030204" pitchFamily="34" charset="0"/>
                        </a:rPr>
                        <a:t>Новый взгляд на образование</a:t>
                      </a:r>
                      <a:r>
                        <a:rPr lang="ru-RU" sz="1600" dirty="0">
                          <a:latin typeface="Arial Narrow" panose="020B0606020202030204" pitchFamily="34" charset="0"/>
                        </a:rPr>
                        <a:t>» для определения разрыва в развитии данных навыков у детей из разных стран и решения этой проблемы через использование технологии.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 Narrow" panose="020B0606020202030204" pitchFamily="34" charset="0"/>
                        </a:rPr>
                        <a:t>Также ВЭФ инициирует различные</a:t>
                      </a:r>
                      <a:r>
                        <a:rPr lang="ru-RU" sz="1600" baseline="0" dirty="0">
                          <a:latin typeface="Arial Narrow" panose="020B0606020202030204" pitchFamily="34" charset="0"/>
                        </a:rPr>
                        <a:t> проекты в области образования. 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  <a:p>
                      <a:r>
                        <a:rPr lang="en-GB" sz="1600" dirty="0">
                          <a:latin typeface="Arial Narrow" panose="020B0606020202030204" pitchFamily="34" charset="0"/>
                          <a:hlinkClick r:id="rId3"/>
                        </a:rPr>
                        <a:t>https://www.weforum.org/system-initiatives/education-gender-and-work</a:t>
                      </a:r>
                      <a:r>
                        <a:rPr lang="ru-RU" sz="1600" dirty="0">
                          <a:latin typeface="Arial Narrow" panose="020B060602020203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6926580" y="606941"/>
            <a:ext cx="941070" cy="859154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600" y="742950"/>
            <a:ext cx="1150267" cy="69924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61" y="742950"/>
            <a:ext cx="894332" cy="69042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4733" y="5930688"/>
            <a:ext cx="117625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ЮНЕСКО, Цели в области  устойчивого развития </a:t>
            </a:r>
            <a:r>
              <a:rPr lang="en-GB" sz="1400" dirty="0" smtClean="0">
                <a:solidFill>
                  <a:prstClr val="black"/>
                </a:solidFill>
                <a:latin typeface="Arial Narrow" panose="020B0606020202030204" pitchFamily="34" charset="0"/>
                <a:hlinkClick r:id="rId7"/>
              </a:rPr>
              <a:t>http</a:t>
            </a:r>
            <a:r>
              <a:rPr lang="en-GB" sz="1400" dirty="0">
                <a:solidFill>
                  <a:prstClr val="black"/>
                </a:solidFill>
                <a:latin typeface="Arial Narrow" panose="020B0606020202030204" pitchFamily="34" charset="0"/>
                <a:hlinkClick r:id="rId7"/>
              </a:rPr>
              <a:t>://www.un.org/sustainabledevelopment/ru/sustainable-development-goals</a:t>
            </a:r>
            <a:r>
              <a:rPr lang="en-GB" sz="1400" dirty="0" smtClean="0">
                <a:solidFill>
                  <a:prstClr val="black"/>
                </a:solidFill>
                <a:latin typeface="Arial Narrow" panose="020B0606020202030204" pitchFamily="34" charset="0"/>
                <a:hlinkClick r:id="rId7"/>
              </a:rPr>
              <a:t>/</a:t>
            </a:r>
            <a:endParaRPr lang="ru-RU" sz="14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ru-RU" sz="1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ОЭСР, проект «Будущее 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образования и навыков: Образование 2030</a:t>
            </a:r>
            <a:r>
              <a:rPr lang="ru-RU" sz="1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» </a:t>
            </a:r>
            <a:r>
              <a:rPr lang="en-GB" sz="1400" dirty="0">
                <a:solidFill>
                  <a:prstClr val="black"/>
                </a:solidFill>
                <a:latin typeface="Arial Narrow" panose="020B0606020202030204" pitchFamily="34" charset="0"/>
                <a:hlinkClick r:id="rId8"/>
              </a:rPr>
              <a:t>http://www.oecd.org/edu/school/education-2030.htm</a:t>
            </a:r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endParaRPr lang="ru-RU" sz="14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r>
              <a:rPr lang="ru-RU" sz="1400" dirty="0">
                <a:solidFill>
                  <a:prstClr val="black"/>
                </a:solidFill>
                <a:latin typeface="Arial Narrow" panose="020B0606020202030204" pitchFamily="34" charset="0"/>
              </a:rPr>
              <a:t>Всемирный экономический </a:t>
            </a:r>
            <a:r>
              <a:rPr lang="ru-RU" sz="1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форум, проект «Новый взгляд на образование» </a:t>
            </a:r>
            <a:r>
              <a:rPr lang="en-GB" sz="1400" dirty="0" smtClean="0">
                <a:solidFill>
                  <a:prstClr val="black"/>
                </a:solidFill>
                <a:latin typeface="Arial Narrow" panose="020B0606020202030204" pitchFamily="34" charset="0"/>
                <a:hlinkClick r:id="rId9"/>
              </a:rPr>
              <a:t>https</a:t>
            </a:r>
            <a:r>
              <a:rPr lang="en-GB" sz="1400" dirty="0">
                <a:solidFill>
                  <a:prstClr val="black"/>
                </a:solidFill>
                <a:latin typeface="Arial Narrow" panose="020B0606020202030204" pitchFamily="34" charset="0"/>
                <a:hlinkClick r:id="rId9"/>
              </a:rPr>
              <a:t>://</a:t>
            </a:r>
            <a:r>
              <a:rPr lang="en-GB" sz="1400" dirty="0" smtClean="0">
                <a:solidFill>
                  <a:prstClr val="black"/>
                </a:solidFill>
                <a:latin typeface="Arial Narrow" panose="020B0606020202030204" pitchFamily="34" charset="0"/>
                <a:hlinkClick r:id="rId9"/>
              </a:rPr>
              <a:t>www.weforum.org/reports/new-vision-for-education-fostering-social-and-emotional-learning-through-technology</a:t>
            </a:r>
            <a:r>
              <a:rPr lang="ru-RU" sz="14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76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хема 14"/>
          <p:cNvGraphicFramePr/>
          <p:nvPr>
            <p:extLst/>
          </p:nvPr>
        </p:nvGraphicFramePr>
        <p:xfrm>
          <a:off x="277792" y="1122646"/>
          <a:ext cx="11667281" cy="5377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733677" y="5721020"/>
            <a:ext cx="1943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 Narrow" panose="020B0606020202030204" pitchFamily="34" charset="0"/>
              </a:rPr>
              <a:t>Системное мышление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84913" y="5551743"/>
            <a:ext cx="18774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 Narrow" panose="020B0606020202030204" pitchFamily="34" charset="0"/>
              </a:rPr>
              <a:t>Когнитивная гибкость</a:t>
            </a:r>
          </a:p>
        </p:txBody>
      </p:sp>
      <p:pic>
        <p:nvPicPr>
          <p:cNvPr id="12" name="Объект 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822" b="97722" l="9705" r="894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305" y="3009904"/>
            <a:ext cx="1117952" cy="206733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79B4D-8084-4D00-85F8-C438010B00C9}" type="slidenum">
              <a:rPr lang="ru-RU" smtClean="0"/>
              <a:t>5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214746" y="1187837"/>
            <a:ext cx="2203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>
                <a:latin typeface="Arial Narrow" panose="020B0606020202030204" pitchFamily="34" charset="0"/>
              </a:rPr>
              <a:t>Многоязычность</a:t>
            </a:r>
            <a:r>
              <a:rPr lang="ru-RU" sz="1600" dirty="0">
                <a:latin typeface="Arial Narrow" panose="020B0606020202030204" pitchFamily="34" charset="0"/>
              </a:rPr>
              <a:t> и </a:t>
            </a:r>
            <a:r>
              <a:rPr lang="ru-RU" sz="1600" dirty="0" err="1">
                <a:latin typeface="Arial Narrow" panose="020B0606020202030204" pitchFamily="34" charset="0"/>
              </a:rPr>
              <a:t>мультикультурность</a:t>
            </a:r>
            <a:r>
              <a:rPr lang="ru-RU" sz="1600" dirty="0"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1010" y="1162057"/>
            <a:ext cx="220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Нравственные и общенациональные ценности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242" y="2728062"/>
            <a:ext cx="22034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Владение ИКТ навыками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0242" y="4134628"/>
            <a:ext cx="2203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Глобальная осведомленность</a:t>
            </a:r>
          </a:p>
        </p:txBody>
      </p:sp>
      <p:sp>
        <p:nvSpPr>
          <p:cNvPr id="3" name="Овал 2"/>
          <p:cNvSpPr/>
          <p:nvPr/>
        </p:nvSpPr>
        <p:spPr>
          <a:xfrm>
            <a:off x="9593264" y="2431531"/>
            <a:ext cx="2203435" cy="919854"/>
          </a:xfrm>
          <a:prstGeom prst="ellipse">
            <a:avLst/>
          </a:prstGeom>
          <a:ln w="31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9593265" y="2496677"/>
            <a:ext cx="220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Фундаментальные (концептуальные)</a:t>
            </a:r>
          </a:p>
          <a:p>
            <a:pPr algn="ctr"/>
            <a:r>
              <a:rPr lang="ru-RU" sz="1600" dirty="0">
                <a:latin typeface="Arial Narrow" panose="020B0606020202030204" pitchFamily="34" charset="0"/>
              </a:rPr>
              <a:t>знания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93265" y="4094993"/>
            <a:ext cx="220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Физическое и психологическое развитие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Arial Narrow" panose="020B0606020202030204" pitchFamily="34" charset="0"/>
              </a:rPr>
              <a:t>Выпускник школы: какие развивать знания, навыки, отношения  и ценности?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1594" y="6385023"/>
            <a:ext cx="112969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 Narrow" panose="020B0606020202030204" pitchFamily="34" charset="0"/>
              </a:rPr>
              <a:t>Адаптировано из </a:t>
            </a:r>
            <a:r>
              <a:rPr lang="en-US" sz="1400" dirty="0" smtClean="0">
                <a:latin typeface="Arial Narrow" panose="020B0606020202030204" pitchFamily="34" charset="0"/>
              </a:rPr>
              <a:t>Global Competency for an </a:t>
            </a:r>
            <a:r>
              <a:rPr lang="en-US" sz="1400" dirty="0">
                <a:latin typeface="Arial Narrow" panose="020B0606020202030204" pitchFamily="34" charset="0"/>
              </a:rPr>
              <a:t>Inclusive </a:t>
            </a:r>
            <a:r>
              <a:rPr lang="en-US" sz="1400" dirty="0" smtClean="0">
                <a:latin typeface="Arial Narrow" panose="020B0606020202030204" pitchFamily="34" charset="0"/>
              </a:rPr>
              <a:t>World. OECD, 2016. </a:t>
            </a:r>
            <a:r>
              <a:rPr lang="en-US" sz="1400" dirty="0" smtClean="0">
                <a:latin typeface="Arial Narrow" panose="020B0606020202030204" pitchFamily="34" charset="0"/>
                <a:hlinkClick r:id="rId10"/>
              </a:rPr>
              <a:t>https</a:t>
            </a:r>
            <a:r>
              <a:rPr lang="en-US" sz="1400" dirty="0">
                <a:latin typeface="Arial Narrow" panose="020B0606020202030204" pitchFamily="34" charset="0"/>
                <a:hlinkClick r:id="rId10"/>
              </a:rPr>
              <a:t>://</a:t>
            </a:r>
            <a:r>
              <a:rPr lang="en-US" sz="1400" dirty="0" smtClean="0">
                <a:latin typeface="Arial Narrow" panose="020B0606020202030204" pitchFamily="34" charset="0"/>
                <a:hlinkClick r:id="rId10"/>
              </a:rPr>
              <a:t>www.oecd.org/education/Global-competency-for-an-inclusive-world.pdf</a:t>
            </a:r>
            <a:r>
              <a:rPr lang="ru-RU" sz="1400" dirty="0" smtClean="0">
                <a:latin typeface="Arial Narrow" panose="020B0606020202030204" pitchFamily="34" charset="0"/>
              </a:rPr>
              <a:t> </a:t>
            </a:r>
            <a:endParaRPr lang="ru-RU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707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2916664"/>
              </p:ext>
            </p:extLst>
          </p:nvPr>
        </p:nvGraphicFramePr>
        <p:xfrm>
          <a:off x="1757772" y="400110"/>
          <a:ext cx="8676456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936326" y="632765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писать сочинение, реферат, эссее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считать без калькулятора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писать заявление, заполнять анкеты, бланки и др.</a:t>
            </a:r>
            <a:endParaRPr lang="ru-RU" sz="1200" b="1" i="1" dirty="0">
              <a:solidFill>
                <a:srgbClr val="87694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07404" y="3598451"/>
            <a:ext cx="23231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знать правила поведения в ситуациях угрозы личной безопасности</a:t>
            </a:r>
            <a:endParaRPr lang="ru-RU" sz="1200" b="1" i="1" dirty="0">
              <a:solidFill>
                <a:srgbClr val="876946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оказывать первую мед. помощь</a:t>
            </a:r>
            <a:endParaRPr lang="ru-RU" sz="1200" b="1" i="1" dirty="0">
              <a:solidFill>
                <a:srgbClr val="876946"/>
              </a:solidFill>
            </a:endParaRPr>
          </a:p>
          <a:p>
            <a:pPr marL="171450" indent="-1714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обращаться за экстренной помощью к спец.службам и др.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94972" y="5441081"/>
            <a:ext cx="45230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находить и отбирать необходимую информацию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читать чертежи, схемы, графики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использовать информацию СМИ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пользоваться алфавитным и систематическим каталогом библиотеки и др.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022485"/>
            <a:ext cx="2843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работать в группе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приспосабливаться к новым ситуациям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переводить текст со словарем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рассказывать о себе, городе, своих друзьях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понимать инструкции на упаковках товаров и др.</a:t>
            </a:r>
            <a:endParaRPr lang="ru-RU" sz="1200" b="1" i="1" dirty="0">
              <a:solidFill>
                <a:srgbClr val="87694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6904" y="858492"/>
            <a:ext cx="22299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выбирать продукты,  товары и услуги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планировать бюджет семьи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пользоваться техн. бытовыми устройствами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ориентироваться в незнакомом городе, пользуясь картой, справочником и др.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07404" y="1542795"/>
            <a:ext cx="19297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работа в сети Интернет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использование офисных программ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обработка фотографий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kk-KZ" sz="1200" b="1" i="1" dirty="0">
                <a:solidFill>
                  <a:srgbClr val="876946"/>
                </a:solidFill>
              </a:rPr>
              <a:t>монтаж видео и др.</a:t>
            </a:r>
          </a:p>
          <a:p>
            <a:pPr marL="171450" indent="-171450">
              <a:buFont typeface="Arial" pitchFamily="34" charset="0"/>
              <a:buChar char="•"/>
            </a:pPr>
            <a:endParaRPr lang="ru-RU" sz="1200" b="1" i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12192000" cy="4001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  <a:latin typeface="Arial Narrow" panose="020B0606020202030204" pitchFamily="34" charset="0"/>
              </a:rPr>
              <a:t>Основная цель обновленных стандартов обучения – развитие функциональной грамотности учащихся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4C2D8-99C1-47A8-A51B-3E10FCCC923F}" type="slidenum">
              <a:rPr lang="ru-RU" smtClean="0"/>
              <a:t>6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618748" y="6589110"/>
            <a:ext cx="67233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Arial Narrow" panose="020B0606020202030204" pitchFamily="34" charset="0"/>
              </a:rPr>
              <a:t>Функциональная грамотность выпускников школ//Социологические исследования, № 5, Май 2007, C. 140-144  </a:t>
            </a:r>
          </a:p>
        </p:txBody>
      </p:sp>
    </p:spTree>
    <p:extLst>
      <p:ext uri="{BB962C8B-B14F-4D97-AF65-F5344CB8AC3E}">
        <p14:creationId xmlns:p14="http://schemas.microsoft.com/office/powerpoint/2010/main" val="3185444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96788" y="6320898"/>
            <a:ext cx="11798424" cy="88777"/>
            <a:chOff x="195307" y="6276512"/>
            <a:chExt cx="11798424" cy="88777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95307" y="6276512"/>
              <a:ext cx="2858609" cy="887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172286" y="6276514"/>
              <a:ext cx="2858609" cy="88775"/>
            </a:xfrm>
            <a:prstGeom prst="rect">
              <a:avLst/>
            </a:prstGeom>
            <a:solidFill>
              <a:srgbClr val="FF3300"/>
            </a:solidFill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149265" y="6276514"/>
              <a:ext cx="2858609" cy="887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9135122" y="6276514"/>
              <a:ext cx="2858609" cy="88774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Group 1"/>
          <p:cNvGrpSpPr/>
          <p:nvPr/>
        </p:nvGrpSpPr>
        <p:grpSpPr>
          <a:xfrm>
            <a:off x="3731512" y="1572141"/>
            <a:ext cx="4526280" cy="4334256"/>
            <a:chOff x="2321226" y="1526332"/>
            <a:chExt cx="4526280" cy="4334256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 rot="10800000">
              <a:off x="3875959" y="2612967"/>
              <a:ext cx="1205" cy="1053"/>
            </a:xfrm>
            <a:custGeom>
              <a:avLst/>
              <a:gdLst>
                <a:gd name="T0" fmla="*/ 16 w 16"/>
                <a:gd name="T1" fmla="*/ 3 h 10"/>
                <a:gd name="T2" fmla="*/ 7 w 16"/>
                <a:gd name="T3" fmla="*/ 0 h 10"/>
                <a:gd name="T4" fmla="*/ 0 w 16"/>
                <a:gd name="T5" fmla="*/ 10 h 10"/>
                <a:gd name="T6" fmla="*/ 16 w 16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0">
                  <a:moveTo>
                    <a:pt x="16" y="3"/>
                  </a:moveTo>
                  <a:lnTo>
                    <a:pt x="7" y="0"/>
                  </a:lnTo>
                  <a:lnTo>
                    <a:pt x="0" y="10"/>
                  </a:lnTo>
                  <a:lnTo>
                    <a:pt x="16" y="3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 rot="10800000">
              <a:off x="4165043" y="2170030"/>
              <a:ext cx="602" cy="351"/>
            </a:xfrm>
            <a:custGeom>
              <a:avLst/>
              <a:gdLst>
                <a:gd name="T0" fmla="*/ 6 w 6"/>
                <a:gd name="T1" fmla="*/ 1 h 3"/>
                <a:gd name="T2" fmla="*/ 2 w 6"/>
                <a:gd name="T3" fmla="*/ 0 h 3"/>
                <a:gd name="T4" fmla="*/ 0 w 6"/>
                <a:gd name="T5" fmla="*/ 3 h 3"/>
                <a:gd name="T6" fmla="*/ 6 w 6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6" y="1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 rot="10800000">
              <a:off x="3542608" y="3126451"/>
              <a:ext cx="301" cy="351"/>
            </a:xfrm>
            <a:custGeom>
              <a:avLst/>
              <a:gdLst>
                <a:gd name="T0" fmla="*/ 6 w 6"/>
                <a:gd name="T1" fmla="*/ 1 h 4"/>
                <a:gd name="T2" fmla="*/ 3 w 6"/>
                <a:gd name="T3" fmla="*/ 0 h 4"/>
                <a:gd name="T4" fmla="*/ 0 w 6"/>
                <a:gd name="T5" fmla="*/ 4 h 4"/>
                <a:gd name="T6" fmla="*/ 6 w 6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1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 rot="10800000">
              <a:off x="3264364" y="3126802"/>
              <a:ext cx="1320454" cy="898861"/>
            </a:xfrm>
            <a:custGeom>
              <a:avLst/>
              <a:gdLst>
                <a:gd name="T0" fmla="*/ 13842 w 17541"/>
                <a:gd name="T1" fmla="*/ 10242 h 10242"/>
                <a:gd name="T2" fmla="*/ 17541 w 17541"/>
                <a:gd name="T3" fmla="*/ 5367 h 10242"/>
                <a:gd name="T4" fmla="*/ 15593 w 17541"/>
                <a:gd name="T5" fmla="*/ 4771 h 10242"/>
                <a:gd name="T6" fmla="*/ 0 w 17541"/>
                <a:gd name="T7" fmla="*/ 0 h 10242"/>
                <a:gd name="T8" fmla="*/ 0 w 17541"/>
                <a:gd name="T9" fmla="*/ 6007 h 10242"/>
                <a:gd name="T10" fmla="*/ 13842 w 17541"/>
                <a:gd name="T11" fmla="*/ 10242 h 10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41" h="10242">
                  <a:moveTo>
                    <a:pt x="13842" y="10242"/>
                  </a:moveTo>
                  <a:lnTo>
                    <a:pt x="17541" y="5367"/>
                  </a:lnTo>
                  <a:lnTo>
                    <a:pt x="15593" y="4771"/>
                  </a:lnTo>
                  <a:lnTo>
                    <a:pt x="0" y="0"/>
                  </a:lnTo>
                  <a:lnTo>
                    <a:pt x="0" y="6007"/>
                  </a:lnTo>
                  <a:lnTo>
                    <a:pt x="13842" y="102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FC332">
                    <a:shade val="30000"/>
                    <a:satMod val="115000"/>
                  </a:srgbClr>
                </a:gs>
                <a:gs pos="50000">
                  <a:srgbClr val="8FC332">
                    <a:shade val="67500"/>
                    <a:satMod val="115000"/>
                  </a:srgbClr>
                </a:gs>
                <a:gs pos="100000">
                  <a:srgbClr val="8FC332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 rot="10800000">
              <a:off x="2321226" y="4354531"/>
              <a:ext cx="2263592" cy="1506057"/>
            </a:xfrm>
            <a:custGeom>
              <a:avLst/>
              <a:gdLst>
                <a:gd name="T0" fmla="*/ 24461 w 30068"/>
                <a:gd name="T1" fmla="*/ 17160 h 17162"/>
                <a:gd name="T2" fmla="*/ 30068 w 30068"/>
                <a:gd name="T3" fmla="*/ 9772 h 17162"/>
                <a:gd name="T4" fmla="*/ 0 w 30068"/>
                <a:gd name="T5" fmla="*/ 0 h 17162"/>
                <a:gd name="T6" fmla="*/ 0 w 30068"/>
                <a:gd name="T7" fmla="*/ 9679 h 17162"/>
                <a:gd name="T8" fmla="*/ 24456 w 30068"/>
                <a:gd name="T9" fmla="*/ 17162 h 17162"/>
                <a:gd name="T10" fmla="*/ 24461 w 30068"/>
                <a:gd name="T11" fmla="*/ 17160 h 17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68" h="17162">
                  <a:moveTo>
                    <a:pt x="24461" y="17160"/>
                  </a:moveTo>
                  <a:lnTo>
                    <a:pt x="30068" y="9772"/>
                  </a:lnTo>
                  <a:lnTo>
                    <a:pt x="0" y="0"/>
                  </a:lnTo>
                  <a:lnTo>
                    <a:pt x="0" y="9679"/>
                  </a:lnTo>
                  <a:lnTo>
                    <a:pt x="24456" y="17162"/>
                  </a:lnTo>
                  <a:lnTo>
                    <a:pt x="24461" y="171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E8510">
                    <a:shade val="30000"/>
                    <a:satMod val="115000"/>
                  </a:srgbClr>
                </a:gs>
                <a:gs pos="50000">
                  <a:srgbClr val="EE8510">
                    <a:shade val="67500"/>
                    <a:satMod val="115000"/>
                  </a:srgbClr>
                </a:gs>
                <a:gs pos="100000">
                  <a:srgbClr val="EE851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 rot="10800000">
              <a:off x="3162281" y="3711185"/>
              <a:ext cx="0" cy="0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0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 rot="10800000">
              <a:off x="2743410" y="4354531"/>
              <a:ext cx="301" cy="351"/>
            </a:xfrm>
            <a:custGeom>
              <a:avLst/>
              <a:gdLst>
                <a:gd name="T0" fmla="*/ 3 w 5"/>
                <a:gd name="T1" fmla="*/ 3 h 3"/>
                <a:gd name="T2" fmla="*/ 5 w 5"/>
                <a:gd name="T3" fmla="*/ 0 h 3"/>
                <a:gd name="T4" fmla="*/ 0 w 5"/>
                <a:gd name="T5" fmla="*/ 2 h 3"/>
                <a:gd name="T6" fmla="*/ 3 w 5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lnTo>
                    <a:pt x="5" y="0"/>
                  </a:lnTo>
                  <a:lnTo>
                    <a:pt x="0" y="2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 rot="10800000">
              <a:off x="2853924" y="3711185"/>
              <a:ext cx="1730893" cy="1090847"/>
            </a:xfrm>
            <a:custGeom>
              <a:avLst/>
              <a:gdLst>
                <a:gd name="T0" fmla="*/ 18895 w 22992"/>
                <a:gd name="T1" fmla="*/ 12432 h 12432"/>
                <a:gd name="T2" fmla="*/ 18897 w 22992"/>
                <a:gd name="T3" fmla="*/ 12431 h 12432"/>
                <a:gd name="T4" fmla="*/ 22992 w 22992"/>
                <a:gd name="T5" fmla="*/ 7035 h 12432"/>
                <a:gd name="T6" fmla="*/ 20879 w 22992"/>
                <a:gd name="T7" fmla="*/ 6389 h 12432"/>
                <a:gd name="T8" fmla="*/ 0 w 22992"/>
                <a:gd name="T9" fmla="*/ 0 h 12432"/>
                <a:gd name="T10" fmla="*/ 0 w 22992"/>
                <a:gd name="T11" fmla="*/ 6650 h 12432"/>
                <a:gd name="T12" fmla="*/ 18895 w 22992"/>
                <a:gd name="T13" fmla="*/ 12432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92" h="12432">
                  <a:moveTo>
                    <a:pt x="18895" y="12432"/>
                  </a:moveTo>
                  <a:lnTo>
                    <a:pt x="18897" y="12431"/>
                  </a:lnTo>
                  <a:lnTo>
                    <a:pt x="22992" y="7035"/>
                  </a:lnTo>
                  <a:lnTo>
                    <a:pt x="20879" y="6389"/>
                  </a:lnTo>
                  <a:lnTo>
                    <a:pt x="0" y="0"/>
                  </a:lnTo>
                  <a:lnTo>
                    <a:pt x="0" y="6650"/>
                  </a:lnTo>
                  <a:lnTo>
                    <a:pt x="18895" y="1243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8DA00">
                    <a:shade val="30000"/>
                    <a:satMod val="115000"/>
                  </a:srgbClr>
                </a:gs>
                <a:gs pos="50000">
                  <a:srgbClr val="F8DA00">
                    <a:shade val="67500"/>
                    <a:satMod val="115000"/>
                  </a:srgbClr>
                </a:gs>
                <a:gs pos="100000">
                  <a:srgbClr val="F8DA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 rot="10800000">
              <a:off x="3954553" y="2170381"/>
              <a:ext cx="630264" cy="548933"/>
            </a:xfrm>
            <a:custGeom>
              <a:avLst/>
              <a:gdLst>
                <a:gd name="T0" fmla="*/ 5570 w 8373"/>
                <a:gd name="T1" fmla="*/ 6255 h 6255"/>
                <a:gd name="T2" fmla="*/ 8373 w 8373"/>
                <a:gd name="T3" fmla="*/ 2562 h 6255"/>
                <a:gd name="T4" fmla="*/ 6898 w 8373"/>
                <a:gd name="T5" fmla="*/ 2110 h 6255"/>
                <a:gd name="T6" fmla="*/ 0 w 8373"/>
                <a:gd name="T7" fmla="*/ 0 h 6255"/>
                <a:gd name="T8" fmla="*/ 0 w 8373"/>
                <a:gd name="T9" fmla="*/ 4550 h 6255"/>
                <a:gd name="T10" fmla="*/ 5570 w 8373"/>
                <a:gd name="T11" fmla="*/ 6255 h 6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73" h="6255">
                  <a:moveTo>
                    <a:pt x="5570" y="6255"/>
                  </a:moveTo>
                  <a:lnTo>
                    <a:pt x="8373" y="2562"/>
                  </a:lnTo>
                  <a:lnTo>
                    <a:pt x="6898" y="2110"/>
                  </a:lnTo>
                  <a:lnTo>
                    <a:pt x="0" y="0"/>
                  </a:lnTo>
                  <a:lnTo>
                    <a:pt x="0" y="4550"/>
                  </a:lnTo>
                  <a:lnTo>
                    <a:pt x="5570" y="625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74F9C">
                    <a:shade val="30000"/>
                    <a:satMod val="115000"/>
                  </a:srgbClr>
                </a:gs>
                <a:gs pos="50000">
                  <a:srgbClr val="574F9C">
                    <a:shade val="67500"/>
                    <a:satMod val="115000"/>
                  </a:srgbClr>
                </a:gs>
                <a:gs pos="100000">
                  <a:srgbClr val="574F9C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 rot="10800000">
              <a:off x="4233701" y="1526332"/>
              <a:ext cx="351117" cy="664757"/>
            </a:xfrm>
            <a:custGeom>
              <a:avLst/>
              <a:gdLst>
                <a:gd name="T0" fmla="*/ 4665 w 4665"/>
                <a:gd name="T1" fmla="*/ 1427 h 7575"/>
                <a:gd name="T2" fmla="*/ 3367 w 4665"/>
                <a:gd name="T3" fmla="*/ 1030 h 7575"/>
                <a:gd name="T4" fmla="*/ 0 w 4665"/>
                <a:gd name="T5" fmla="*/ 0 h 7575"/>
                <a:gd name="T6" fmla="*/ 0 w 4665"/>
                <a:gd name="T7" fmla="*/ 7575 h 7575"/>
                <a:gd name="T8" fmla="*/ 4665 w 4665"/>
                <a:gd name="T9" fmla="*/ 1427 h 7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5" h="7575">
                  <a:moveTo>
                    <a:pt x="4665" y="1427"/>
                  </a:moveTo>
                  <a:lnTo>
                    <a:pt x="3367" y="1030"/>
                  </a:lnTo>
                  <a:lnTo>
                    <a:pt x="0" y="0"/>
                  </a:lnTo>
                  <a:lnTo>
                    <a:pt x="0" y="7575"/>
                  </a:lnTo>
                  <a:lnTo>
                    <a:pt x="4665" y="142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 rot="10800000">
              <a:off x="3633850" y="2614020"/>
              <a:ext cx="950967" cy="712139"/>
            </a:xfrm>
            <a:custGeom>
              <a:avLst/>
              <a:gdLst>
                <a:gd name="T0" fmla="*/ 9406 w 12632"/>
                <a:gd name="T1" fmla="*/ 8116 h 8116"/>
                <a:gd name="T2" fmla="*/ 12632 w 12632"/>
                <a:gd name="T3" fmla="*/ 3865 h 8116"/>
                <a:gd name="T4" fmla="*/ 10897 w 12632"/>
                <a:gd name="T5" fmla="*/ 3334 h 8116"/>
                <a:gd name="T6" fmla="*/ 0 w 12632"/>
                <a:gd name="T7" fmla="*/ 0 h 8116"/>
                <a:gd name="T8" fmla="*/ 0 w 12632"/>
                <a:gd name="T9" fmla="*/ 5239 h 8116"/>
                <a:gd name="T10" fmla="*/ 9406 w 12632"/>
                <a:gd name="T11" fmla="*/ 8116 h 8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32" h="8116">
                  <a:moveTo>
                    <a:pt x="9406" y="8116"/>
                  </a:moveTo>
                  <a:lnTo>
                    <a:pt x="12632" y="3865"/>
                  </a:lnTo>
                  <a:lnTo>
                    <a:pt x="10897" y="3334"/>
                  </a:lnTo>
                  <a:lnTo>
                    <a:pt x="0" y="0"/>
                  </a:lnTo>
                  <a:lnTo>
                    <a:pt x="0" y="5239"/>
                  </a:lnTo>
                  <a:lnTo>
                    <a:pt x="9406" y="811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98D1">
                    <a:shade val="30000"/>
                    <a:satMod val="115000"/>
                  </a:srgbClr>
                </a:gs>
                <a:gs pos="50000">
                  <a:srgbClr val="0098D1">
                    <a:shade val="67500"/>
                    <a:satMod val="115000"/>
                  </a:srgbClr>
                </a:gs>
                <a:gs pos="100000">
                  <a:srgbClr val="0098D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 rot="10800000">
              <a:off x="5291569" y="2612967"/>
              <a:ext cx="1205" cy="1053"/>
            </a:xfrm>
            <a:custGeom>
              <a:avLst/>
              <a:gdLst>
                <a:gd name="T0" fmla="*/ 0 w 16"/>
                <a:gd name="T1" fmla="*/ 3 h 10"/>
                <a:gd name="T2" fmla="*/ 10 w 16"/>
                <a:gd name="T3" fmla="*/ 0 h 10"/>
                <a:gd name="T4" fmla="*/ 16 w 16"/>
                <a:gd name="T5" fmla="*/ 10 h 10"/>
                <a:gd name="T6" fmla="*/ 0 w 16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0">
                  <a:moveTo>
                    <a:pt x="0" y="3"/>
                  </a:moveTo>
                  <a:lnTo>
                    <a:pt x="10" y="0"/>
                  </a:lnTo>
                  <a:lnTo>
                    <a:pt x="16" y="1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 rot="10800000">
              <a:off x="5003087" y="2170030"/>
              <a:ext cx="301" cy="351"/>
            </a:xfrm>
            <a:custGeom>
              <a:avLst/>
              <a:gdLst>
                <a:gd name="T0" fmla="*/ 0 w 6"/>
                <a:gd name="T1" fmla="*/ 1 h 3"/>
                <a:gd name="T2" fmla="*/ 3 w 6"/>
                <a:gd name="T3" fmla="*/ 0 h 3"/>
                <a:gd name="T4" fmla="*/ 6 w 6"/>
                <a:gd name="T5" fmla="*/ 3 h 3"/>
                <a:gd name="T6" fmla="*/ 0 w 6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lnTo>
                    <a:pt x="3" y="0"/>
                  </a:lnTo>
                  <a:lnTo>
                    <a:pt x="6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 rot="10800000">
              <a:off x="5626726" y="3126451"/>
              <a:ext cx="301" cy="351"/>
            </a:xfrm>
            <a:custGeom>
              <a:avLst/>
              <a:gdLst>
                <a:gd name="T0" fmla="*/ 0 w 5"/>
                <a:gd name="T1" fmla="*/ 1 h 4"/>
                <a:gd name="T2" fmla="*/ 3 w 5"/>
                <a:gd name="T3" fmla="*/ 0 h 4"/>
                <a:gd name="T4" fmla="*/ 5 w 5"/>
                <a:gd name="T5" fmla="*/ 4 h 4"/>
                <a:gd name="T6" fmla="*/ 0 w 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lnTo>
                    <a:pt x="3" y="0"/>
                  </a:lnTo>
                  <a:lnTo>
                    <a:pt x="5" y="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 rot="10800000">
              <a:off x="3162281" y="3606943"/>
              <a:ext cx="2843869" cy="611408"/>
            </a:xfrm>
            <a:custGeom>
              <a:avLst/>
              <a:gdLst>
                <a:gd name="T0" fmla="*/ 18882 w 37777"/>
                <a:gd name="T1" fmla="*/ 4 h 6971"/>
                <a:gd name="T2" fmla="*/ 0 w 37777"/>
                <a:gd name="T3" fmla="*/ 5782 h 6971"/>
                <a:gd name="T4" fmla="*/ 3302 w 37777"/>
                <a:gd name="T5" fmla="*/ 6971 h 6971"/>
                <a:gd name="T6" fmla="*/ 18888 w 37777"/>
                <a:gd name="T7" fmla="*/ 2202 h 6971"/>
                <a:gd name="T8" fmla="*/ 34475 w 37777"/>
                <a:gd name="T9" fmla="*/ 6971 h 6971"/>
                <a:gd name="T10" fmla="*/ 37777 w 37777"/>
                <a:gd name="T11" fmla="*/ 5782 h 6971"/>
                <a:gd name="T12" fmla="*/ 18894 w 37777"/>
                <a:gd name="T13" fmla="*/ 4 h 6971"/>
                <a:gd name="T14" fmla="*/ 18894 w 37777"/>
                <a:gd name="T15" fmla="*/ 0 h 6971"/>
                <a:gd name="T16" fmla="*/ 18888 w 37777"/>
                <a:gd name="T17" fmla="*/ 2 h 6971"/>
                <a:gd name="T18" fmla="*/ 18882 w 37777"/>
                <a:gd name="T19" fmla="*/ 0 h 6971"/>
                <a:gd name="T20" fmla="*/ 18882 w 37777"/>
                <a:gd name="T21" fmla="*/ 4 h 6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77" h="6971">
                  <a:moveTo>
                    <a:pt x="18882" y="4"/>
                  </a:moveTo>
                  <a:lnTo>
                    <a:pt x="0" y="5782"/>
                  </a:lnTo>
                  <a:lnTo>
                    <a:pt x="3302" y="6971"/>
                  </a:lnTo>
                  <a:lnTo>
                    <a:pt x="18888" y="2202"/>
                  </a:lnTo>
                  <a:lnTo>
                    <a:pt x="34475" y="6971"/>
                  </a:lnTo>
                  <a:lnTo>
                    <a:pt x="37777" y="5782"/>
                  </a:lnTo>
                  <a:lnTo>
                    <a:pt x="18894" y="4"/>
                  </a:lnTo>
                  <a:lnTo>
                    <a:pt x="18894" y="0"/>
                  </a:lnTo>
                  <a:lnTo>
                    <a:pt x="18888" y="2"/>
                  </a:lnTo>
                  <a:lnTo>
                    <a:pt x="18882" y="0"/>
                  </a:lnTo>
                  <a:lnTo>
                    <a:pt x="18882" y="4"/>
                  </a:lnTo>
                  <a:close/>
                </a:path>
              </a:pathLst>
            </a:custGeom>
            <a:solidFill>
              <a:srgbClr val="7E6F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 rot="10800000">
              <a:off x="4583914" y="3126802"/>
              <a:ext cx="1320454" cy="898861"/>
            </a:xfrm>
            <a:custGeom>
              <a:avLst/>
              <a:gdLst>
                <a:gd name="T0" fmla="*/ 3699 w 17540"/>
                <a:gd name="T1" fmla="*/ 10242 h 10242"/>
                <a:gd name="T2" fmla="*/ 0 w 17540"/>
                <a:gd name="T3" fmla="*/ 5367 h 10242"/>
                <a:gd name="T4" fmla="*/ 1948 w 17540"/>
                <a:gd name="T5" fmla="*/ 4771 h 10242"/>
                <a:gd name="T6" fmla="*/ 17540 w 17540"/>
                <a:gd name="T7" fmla="*/ 0 h 10242"/>
                <a:gd name="T8" fmla="*/ 17540 w 17540"/>
                <a:gd name="T9" fmla="*/ 6007 h 10242"/>
                <a:gd name="T10" fmla="*/ 3699 w 17540"/>
                <a:gd name="T11" fmla="*/ 10242 h 10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40" h="10242">
                  <a:moveTo>
                    <a:pt x="3699" y="10242"/>
                  </a:moveTo>
                  <a:lnTo>
                    <a:pt x="0" y="5367"/>
                  </a:lnTo>
                  <a:lnTo>
                    <a:pt x="1948" y="4771"/>
                  </a:lnTo>
                  <a:lnTo>
                    <a:pt x="17540" y="0"/>
                  </a:lnTo>
                  <a:lnTo>
                    <a:pt x="17540" y="6007"/>
                  </a:lnTo>
                  <a:lnTo>
                    <a:pt x="3699" y="102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FC332">
                    <a:shade val="30000"/>
                    <a:satMod val="115000"/>
                  </a:srgbClr>
                </a:gs>
                <a:gs pos="50000">
                  <a:srgbClr val="8FC332">
                    <a:shade val="67500"/>
                    <a:satMod val="115000"/>
                  </a:srgbClr>
                </a:gs>
                <a:gs pos="100000">
                  <a:srgbClr val="8FC332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 rot="10800000">
              <a:off x="4583914" y="4354531"/>
              <a:ext cx="2263592" cy="1506057"/>
            </a:xfrm>
            <a:custGeom>
              <a:avLst/>
              <a:gdLst>
                <a:gd name="T0" fmla="*/ 5607 w 30067"/>
                <a:gd name="T1" fmla="*/ 17160 h 17162"/>
                <a:gd name="T2" fmla="*/ 0 w 30067"/>
                <a:gd name="T3" fmla="*/ 9772 h 17162"/>
                <a:gd name="T4" fmla="*/ 30067 w 30067"/>
                <a:gd name="T5" fmla="*/ 0 h 17162"/>
                <a:gd name="T6" fmla="*/ 30067 w 30067"/>
                <a:gd name="T7" fmla="*/ 9679 h 17162"/>
                <a:gd name="T8" fmla="*/ 5612 w 30067"/>
                <a:gd name="T9" fmla="*/ 17162 h 17162"/>
                <a:gd name="T10" fmla="*/ 5607 w 30067"/>
                <a:gd name="T11" fmla="*/ 17160 h 17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67" h="17162">
                  <a:moveTo>
                    <a:pt x="5607" y="17160"/>
                  </a:moveTo>
                  <a:lnTo>
                    <a:pt x="0" y="9772"/>
                  </a:lnTo>
                  <a:lnTo>
                    <a:pt x="30067" y="0"/>
                  </a:lnTo>
                  <a:lnTo>
                    <a:pt x="30067" y="9679"/>
                  </a:lnTo>
                  <a:lnTo>
                    <a:pt x="5612" y="17162"/>
                  </a:lnTo>
                  <a:lnTo>
                    <a:pt x="5607" y="1716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E8510">
                    <a:shade val="30000"/>
                    <a:satMod val="115000"/>
                  </a:srgbClr>
                </a:gs>
                <a:gs pos="50000">
                  <a:srgbClr val="EE8510">
                    <a:shade val="67500"/>
                    <a:satMod val="115000"/>
                  </a:srgbClr>
                </a:gs>
                <a:gs pos="100000">
                  <a:srgbClr val="EE851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 rot="10800000">
              <a:off x="6007354" y="3711185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A6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 rot="10800000">
              <a:off x="2743711" y="4241516"/>
              <a:ext cx="3681310" cy="769700"/>
            </a:xfrm>
            <a:custGeom>
              <a:avLst/>
              <a:gdLst>
                <a:gd name="T0" fmla="*/ 24443 w 48899"/>
                <a:gd name="T1" fmla="*/ 4 h 8772"/>
                <a:gd name="T2" fmla="*/ 0 w 48899"/>
                <a:gd name="T3" fmla="*/ 7483 h 8772"/>
                <a:gd name="T4" fmla="*/ 3576 w 48899"/>
                <a:gd name="T5" fmla="*/ 8772 h 8772"/>
                <a:gd name="T6" fmla="*/ 24449 w 48899"/>
                <a:gd name="T7" fmla="*/ 2385 h 8772"/>
                <a:gd name="T8" fmla="*/ 45322 w 48899"/>
                <a:gd name="T9" fmla="*/ 8772 h 8772"/>
                <a:gd name="T10" fmla="*/ 48899 w 48899"/>
                <a:gd name="T11" fmla="*/ 7483 h 8772"/>
                <a:gd name="T12" fmla="*/ 24455 w 48899"/>
                <a:gd name="T13" fmla="*/ 4 h 8772"/>
                <a:gd name="T14" fmla="*/ 24455 w 48899"/>
                <a:gd name="T15" fmla="*/ 0 h 8772"/>
                <a:gd name="T16" fmla="*/ 24449 w 48899"/>
                <a:gd name="T17" fmla="*/ 2 h 8772"/>
                <a:gd name="T18" fmla="*/ 24443 w 48899"/>
                <a:gd name="T19" fmla="*/ 0 h 8772"/>
                <a:gd name="T20" fmla="*/ 24443 w 48899"/>
                <a:gd name="T21" fmla="*/ 4 h 8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899" h="8772">
                  <a:moveTo>
                    <a:pt x="24443" y="4"/>
                  </a:moveTo>
                  <a:lnTo>
                    <a:pt x="0" y="7483"/>
                  </a:lnTo>
                  <a:lnTo>
                    <a:pt x="3576" y="8772"/>
                  </a:lnTo>
                  <a:lnTo>
                    <a:pt x="24449" y="2385"/>
                  </a:lnTo>
                  <a:lnTo>
                    <a:pt x="45322" y="8772"/>
                  </a:lnTo>
                  <a:lnTo>
                    <a:pt x="48899" y="7483"/>
                  </a:lnTo>
                  <a:lnTo>
                    <a:pt x="24455" y="4"/>
                  </a:lnTo>
                  <a:lnTo>
                    <a:pt x="24455" y="0"/>
                  </a:lnTo>
                  <a:lnTo>
                    <a:pt x="24449" y="2"/>
                  </a:lnTo>
                  <a:lnTo>
                    <a:pt x="24443" y="0"/>
                  </a:lnTo>
                  <a:lnTo>
                    <a:pt x="24443" y="4"/>
                  </a:lnTo>
                  <a:close/>
                </a:path>
              </a:pathLst>
            </a:custGeom>
            <a:solidFill>
              <a:srgbClr val="974C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 rot="10800000">
              <a:off x="4583914" y="3711185"/>
              <a:ext cx="1730893" cy="1090847"/>
            </a:xfrm>
            <a:custGeom>
              <a:avLst/>
              <a:gdLst>
                <a:gd name="T0" fmla="*/ 4097 w 22991"/>
                <a:gd name="T1" fmla="*/ 12432 h 12432"/>
                <a:gd name="T2" fmla="*/ 4095 w 22991"/>
                <a:gd name="T3" fmla="*/ 12431 h 12432"/>
                <a:gd name="T4" fmla="*/ 0 w 22991"/>
                <a:gd name="T5" fmla="*/ 7035 h 12432"/>
                <a:gd name="T6" fmla="*/ 2112 w 22991"/>
                <a:gd name="T7" fmla="*/ 6389 h 12432"/>
                <a:gd name="T8" fmla="*/ 22991 w 22991"/>
                <a:gd name="T9" fmla="*/ 0 h 12432"/>
                <a:gd name="T10" fmla="*/ 22991 w 22991"/>
                <a:gd name="T11" fmla="*/ 6650 h 12432"/>
                <a:gd name="T12" fmla="*/ 4097 w 22991"/>
                <a:gd name="T13" fmla="*/ 12432 h 12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91" h="12432">
                  <a:moveTo>
                    <a:pt x="4097" y="12432"/>
                  </a:moveTo>
                  <a:lnTo>
                    <a:pt x="4095" y="12431"/>
                  </a:lnTo>
                  <a:lnTo>
                    <a:pt x="0" y="7035"/>
                  </a:lnTo>
                  <a:lnTo>
                    <a:pt x="2112" y="6389"/>
                  </a:lnTo>
                  <a:lnTo>
                    <a:pt x="22991" y="0"/>
                  </a:lnTo>
                  <a:lnTo>
                    <a:pt x="22991" y="6650"/>
                  </a:lnTo>
                  <a:lnTo>
                    <a:pt x="4097" y="1243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8DA00">
                    <a:shade val="30000"/>
                    <a:satMod val="115000"/>
                  </a:srgbClr>
                </a:gs>
                <a:gs pos="50000">
                  <a:srgbClr val="F8DA00">
                    <a:shade val="67500"/>
                    <a:satMod val="115000"/>
                  </a:srgbClr>
                </a:gs>
                <a:gs pos="100000">
                  <a:srgbClr val="F8DA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 rot="10800000">
              <a:off x="3876862" y="2533996"/>
              <a:ext cx="1415008" cy="332378"/>
            </a:xfrm>
            <a:custGeom>
              <a:avLst/>
              <a:gdLst>
                <a:gd name="T0" fmla="*/ 9393 w 18799"/>
                <a:gd name="T1" fmla="*/ 3 h 3787"/>
                <a:gd name="T2" fmla="*/ 0 w 18799"/>
                <a:gd name="T3" fmla="*/ 2877 h 3787"/>
                <a:gd name="T4" fmla="*/ 6 w 18799"/>
                <a:gd name="T5" fmla="*/ 2887 h 3787"/>
                <a:gd name="T6" fmla="*/ 2508 w 18799"/>
                <a:gd name="T7" fmla="*/ 3787 h 3787"/>
                <a:gd name="T8" fmla="*/ 9399 w 18799"/>
                <a:gd name="T9" fmla="*/ 1679 h 3787"/>
                <a:gd name="T10" fmla="*/ 16291 w 18799"/>
                <a:gd name="T11" fmla="*/ 3787 h 3787"/>
                <a:gd name="T12" fmla="*/ 18792 w 18799"/>
                <a:gd name="T13" fmla="*/ 2887 h 3787"/>
                <a:gd name="T14" fmla="*/ 18799 w 18799"/>
                <a:gd name="T15" fmla="*/ 2877 h 3787"/>
                <a:gd name="T16" fmla="*/ 9405 w 18799"/>
                <a:gd name="T17" fmla="*/ 3 h 3787"/>
                <a:gd name="T18" fmla="*/ 9405 w 18799"/>
                <a:gd name="T19" fmla="*/ 0 h 3787"/>
                <a:gd name="T20" fmla="*/ 9399 w 18799"/>
                <a:gd name="T21" fmla="*/ 1 h 3787"/>
                <a:gd name="T22" fmla="*/ 9393 w 18799"/>
                <a:gd name="T23" fmla="*/ 0 h 3787"/>
                <a:gd name="T24" fmla="*/ 9393 w 18799"/>
                <a:gd name="T25" fmla="*/ 3 h 3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799" h="3787">
                  <a:moveTo>
                    <a:pt x="9393" y="3"/>
                  </a:moveTo>
                  <a:lnTo>
                    <a:pt x="0" y="2877"/>
                  </a:lnTo>
                  <a:lnTo>
                    <a:pt x="6" y="2887"/>
                  </a:lnTo>
                  <a:lnTo>
                    <a:pt x="2508" y="3787"/>
                  </a:lnTo>
                  <a:lnTo>
                    <a:pt x="9399" y="1679"/>
                  </a:lnTo>
                  <a:lnTo>
                    <a:pt x="16291" y="3787"/>
                  </a:lnTo>
                  <a:lnTo>
                    <a:pt x="18792" y="2887"/>
                  </a:lnTo>
                  <a:lnTo>
                    <a:pt x="18799" y="2877"/>
                  </a:lnTo>
                  <a:lnTo>
                    <a:pt x="9405" y="3"/>
                  </a:lnTo>
                  <a:lnTo>
                    <a:pt x="9405" y="0"/>
                  </a:lnTo>
                  <a:lnTo>
                    <a:pt x="9399" y="1"/>
                  </a:lnTo>
                  <a:lnTo>
                    <a:pt x="9393" y="0"/>
                  </a:lnTo>
                  <a:lnTo>
                    <a:pt x="9393" y="3"/>
                  </a:lnTo>
                  <a:close/>
                </a:path>
              </a:pathLst>
            </a:custGeom>
            <a:solidFill>
              <a:srgbClr val="005B8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 rot="10800000">
              <a:off x="4165344" y="2100536"/>
              <a:ext cx="837743" cy="219363"/>
            </a:xfrm>
            <a:custGeom>
              <a:avLst/>
              <a:gdLst>
                <a:gd name="T0" fmla="*/ 5558 w 11128"/>
                <a:gd name="T1" fmla="*/ 4 h 2500"/>
                <a:gd name="T2" fmla="*/ 0 w 11128"/>
                <a:gd name="T3" fmla="*/ 1705 h 2500"/>
                <a:gd name="T4" fmla="*/ 3 w 11128"/>
                <a:gd name="T5" fmla="*/ 1708 h 2500"/>
                <a:gd name="T6" fmla="*/ 2203 w 11128"/>
                <a:gd name="T7" fmla="*/ 2500 h 2500"/>
                <a:gd name="T8" fmla="*/ 5564 w 11128"/>
                <a:gd name="T9" fmla="*/ 1472 h 2500"/>
                <a:gd name="T10" fmla="*/ 8925 w 11128"/>
                <a:gd name="T11" fmla="*/ 2500 h 2500"/>
                <a:gd name="T12" fmla="*/ 11126 w 11128"/>
                <a:gd name="T13" fmla="*/ 1708 h 2500"/>
                <a:gd name="T14" fmla="*/ 11128 w 11128"/>
                <a:gd name="T15" fmla="*/ 1705 h 2500"/>
                <a:gd name="T16" fmla="*/ 5570 w 11128"/>
                <a:gd name="T17" fmla="*/ 4 h 2500"/>
                <a:gd name="T18" fmla="*/ 5570 w 11128"/>
                <a:gd name="T19" fmla="*/ 0 h 2500"/>
                <a:gd name="T20" fmla="*/ 5564 w 11128"/>
                <a:gd name="T21" fmla="*/ 2 h 2500"/>
                <a:gd name="T22" fmla="*/ 5558 w 11128"/>
                <a:gd name="T23" fmla="*/ 0 h 2500"/>
                <a:gd name="T24" fmla="*/ 5558 w 11128"/>
                <a:gd name="T25" fmla="*/ 4 h 2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28" h="2500">
                  <a:moveTo>
                    <a:pt x="5558" y="4"/>
                  </a:moveTo>
                  <a:lnTo>
                    <a:pt x="0" y="1705"/>
                  </a:lnTo>
                  <a:lnTo>
                    <a:pt x="3" y="1708"/>
                  </a:lnTo>
                  <a:lnTo>
                    <a:pt x="2203" y="2500"/>
                  </a:lnTo>
                  <a:lnTo>
                    <a:pt x="5564" y="1472"/>
                  </a:lnTo>
                  <a:lnTo>
                    <a:pt x="8925" y="2500"/>
                  </a:lnTo>
                  <a:lnTo>
                    <a:pt x="11126" y="1708"/>
                  </a:lnTo>
                  <a:lnTo>
                    <a:pt x="11128" y="1705"/>
                  </a:lnTo>
                  <a:lnTo>
                    <a:pt x="5570" y="4"/>
                  </a:lnTo>
                  <a:lnTo>
                    <a:pt x="5570" y="0"/>
                  </a:lnTo>
                  <a:lnTo>
                    <a:pt x="5564" y="2"/>
                  </a:lnTo>
                  <a:lnTo>
                    <a:pt x="5558" y="0"/>
                  </a:lnTo>
                  <a:lnTo>
                    <a:pt x="5558" y="4"/>
                  </a:lnTo>
                  <a:close/>
                </a:path>
              </a:pathLst>
            </a:custGeom>
            <a:solidFill>
              <a:srgbClr val="2D285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 rot="10800000">
              <a:off x="4583914" y="2170381"/>
              <a:ext cx="630264" cy="548933"/>
            </a:xfrm>
            <a:custGeom>
              <a:avLst/>
              <a:gdLst>
                <a:gd name="T0" fmla="*/ 2802 w 8372"/>
                <a:gd name="T1" fmla="*/ 6255 h 6255"/>
                <a:gd name="T2" fmla="*/ 0 w 8372"/>
                <a:gd name="T3" fmla="*/ 2562 h 6255"/>
                <a:gd name="T4" fmla="*/ 1475 w 8372"/>
                <a:gd name="T5" fmla="*/ 2110 h 6255"/>
                <a:gd name="T6" fmla="*/ 8372 w 8372"/>
                <a:gd name="T7" fmla="*/ 0 h 6255"/>
                <a:gd name="T8" fmla="*/ 8372 w 8372"/>
                <a:gd name="T9" fmla="*/ 4550 h 6255"/>
                <a:gd name="T10" fmla="*/ 2802 w 8372"/>
                <a:gd name="T11" fmla="*/ 6255 h 6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72" h="6255">
                  <a:moveTo>
                    <a:pt x="2802" y="6255"/>
                  </a:moveTo>
                  <a:lnTo>
                    <a:pt x="0" y="2562"/>
                  </a:lnTo>
                  <a:lnTo>
                    <a:pt x="1475" y="2110"/>
                  </a:lnTo>
                  <a:lnTo>
                    <a:pt x="8372" y="0"/>
                  </a:lnTo>
                  <a:lnTo>
                    <a:pt x="8372" y="4550"/>
                  </a:lnTo>
                  <a:lnTo>
                    <a:pt x="2802" y="625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574F9C">
                    <a:shade val="30000"/>
                    <a:satMod val="115000"/>
                  </a:srgbClr>
                </a:gs>
                <a:gs pos="50000">
                  <a:srgbClr val="574F9C">
                    <a:shade val="67500"/>
                    <a:satMod val="115000"/>
                  </a:srgbClr>
                </a:gs>
                <a:gs pos="100000">
                  <a:srgbClr val="574F9C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auto">
            <a:xfrm rot="10800000">
              <a:off x="4583914" y="1526332"/>
              <a:ext cx="351117" cy="664757"/>
            </a:xfrm>
            <a:custGeom>
              <a:avLst/>
              <a:gdLst>
                <a:gd name="T0" fmla="*/ 0 w 4664"/>
                <a:gd name="T1" fmla="*/ 1427 h 7575"/>
                <a:gd name="T2" fmla="*/ 1297 w 4664"/>
                <a:gd name="T3" fmla="*/ 1030 h 7575"/>
                <a:gd name="T4" fmla="*/ 4664 w 4664"/>
                <a:gd name="T5" fmla="*/ 0 h 7575"/>
                <a:gd name="T6" fmla="*/ 4664 w 4664"/>
                <a:gd name="T7" fmla="*/ 7575 h 7575"/>
                <a:gd name="T8" fmla="*/ 0 w 4664"/>
                <a:gd name="T9" fmla="*/ 1427 h 7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64" h="7575">
                  <a:moveTo>
                    <a:pt x="0" y="1427"/>
                  </a:moveTo>
                  <a:lnTo>
                    <a:pt x="1297" y="1030"/>
                  </a:lnTo>
                  <a:lnTo>
                    <a:pt x="4664" y="0"/>
                  </a:lnTo>
                  <a:lnTo>
                    <a:pt x="4664" y="7575"/>
                  </a:lnTo>
                  <a:lnTo>
                    <a:pt x="0" y="142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 rot="10800000">
              <a:off x="3542909" y="3033441"/>
              <a:ext cx="2082914" cy="465049"/>
            </a:xfrm>
            <a:custGeom>
              <a:avLst/>
              <a:gdLst>
                <a:gd name="T0" fmla="*/ 13829 w 27671"/>
                <a:gd name="T1" fmla="*/ 4 h 5298"/>
                <a:gd name="T2" fmla="*/ 0 w 27671"/>
                <a:gd name="T3" fmla="*/ 4235 h 5298"/>
                <a:gd name="T4" fmla="*/ 3 w 27671"/>
                <a:gd name="T5" fmla="*/ 4239 h 5298"/>
                <a:gd name="T6" fmla="*/ 2944 w 27671"/>
                <a:gd name="T7" fmla="*/ 5298 h 5298"/>
                <a:gd name="T8" fmla="*/ 13835 w 27671"/>
                <a:gd name="T9" fmla="*/ 1966 h 5298"/>
                <a:gd name="T10" fmla="*/ 24726 w 27671"/>
                <a:gd name="T11" fmla="*/ 5298 h 5298"/>
                <a:gd name="T12" fmla="*/ 27668 w 27671"/>
                <a:gd name="T13" fmla="*/ 4239 h 5298"/>
                <a:gd name="T14" fmla="*/ 27671 w 27671"/>
                <a:gd name="T15" fmla="*/ 4235 h 5298"/>
                <a:gd name="T16" fmla="*/ 13841 w 27671"/>
                <a:gd name="T17" fmla="*/ 4 h 5298"/>
                <a:gd name="T18" fmla="*/ 13841 w 27671"/>
                <a:gd name="T19" fmla="*/ 0 h 5298"/>
                <a:gd name="T20" fmla="*/ 13835 w 27671"/>
                <a:gd name="T21" fmla="*/ 2 h 5298"/>
                <a:gd name="T22" fmla="*/ 13829 w 27671"/>
                <a:gd name="T23" fmla="*/ 0 h 5298"/>
                <a:gd name="T24" fmla="*/ 13829 w 27671"/>
                <a:gd name="T25" fmla="*/ 4 h 5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671" h="5298">
                  <a:moveTo>
                    <a:pt x="13829" y="4"/>
                  </a:moveTo>
                  <a:lnTo>
                    <a:pt x="0" y="4235"/>
                  </a:lnTo>
                  <a:lnTo>
                    <a:pt x="3" y="4239"/>
                  </a:lnTo>
                  <a:lnTo>
                    <a:pt x="2944" y="5298"/>
                  </a:lnTo>
                  <a:lnTo>
                    <a:pt x="13835" y="1966"/>
                  </a:lnTo>
                  <a:lnTo>
                    <a:pt x="24726" y="5298"/>
                  </a:lnTo>
                  <a:lnTo>
                    <a:pt x="27668" y="4239"/>
                  </a:lnTo>
                  <a:lnTo>
                    <a:pt x="27671" y="4235"/>
                  </a:lnTo>
                  <a:lnTo>
                    <a:pt x="13841" y="4"/>
                  </a:lnTo>
                  <a:lnTo>
                    <a:pt x="13841" y="0"/>
                  </a:lnTo>
                  <a:lnTo>
                    <a:pt x="13835" y="2"/>
                  </a:lnTo>
                  <a:lnTo>
                    <a:pt x="13829" y="0"/>
                  </a:lnTo>
                  <a:lnTo>
                    <a:pt x="13829" y="4"/>
                  </a:lnTo>
                  <a:close/>
                </a:path>
              </a:pathLst>
            </a:custGeom>
            <a:solidFill>
              <a:srgbClr val="53771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auto">
            <a:xfrm rot="10800000">
              <a:off x="4583914" y="2614020"/>
              <a:ext cx="950967" cy="712139"/>
            </a:xfrm>
            <a:custGeom>
              <a:avLst/>
              <a:gdLst>
                <a:gd name="T0" fmla="*/ 3226 w 12631"/>
                <a:gd name="T1" fmla="*/ 8116 h 8116"/>
                <a:gd name="T2" fmla="*/ 0 w 12631"/>
                <a:gd name="T3" fmla="*/ 3865 h 8116"/>
                <a:gd name="T4" fmla="*/ 1734 w 12631"/>
                <a:gd name="T5" fmla="*/ 3334 h 8116"/>
                <a:gd name="T6" fmla="*/ 12631 w 12631"/>
                <a:gd name="T7" fmla="*/ 0 h 8116"/>
                <a:gd name="T8" fmla="*/ 12631 w 12631"/>
                <a:gd name="T9" fmla="*/ 5239 h 8116"/>
                <a:gd name="T10" fmla="*/ 3226 w 12631"/>
                <a:gd name="T11" fmla="*/ 8116 h 8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31" h="8116">
                  <a:moveTo>
                    <a:pt x="3226" y="8116"/>
                  </a:moveTo>
                  <a:lnTo>
                    <a:pt x="0" y="3865"/>
                  </a:lnTo>
                  <a:lnTo>
                    <a:pt x="1734" y="3334"/>
                  </a:lnTo>
                  <a:lnTo>
                    <a:pt x="12631" y="0"/>
                  </a:lnTo>
                  <a:lnTo>
                    <a:pt x="12631" y="5239"/>
                  </a:lnTo>
                  <a:lnTo>
                    <a:pt x="3226" y="811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98D1">
                    <a:shade val="30000"/>
                    <a:satMod val="115000"/>
                  </a:srgbClr>
                </a:gs>
                <a:gs pos="50000">
                  <a:srgbClr val="0098D1">
                    <a:shade val="67500"/>
                    <a:satMod val="115000"/>
                  </a:srgbClr>
                </a:gs>
                <a:gs pos="100000">
                  <a:srgbClr val="0098D1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 cap="small">
                <a:solidFill>
                  <a:prstClr val="white"/>
                </a:solidFill>
                <a:effectLst>
                  <a:outerShdw blurRad="25400" dist="38100" dir="2700000" algn="tl">
                    <a:srgbClr val="000000">
                      <a:alpha val="70000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sp>
        <p:nvSpPr>
          <p:cNvPr id="39" name="Freeform 37"/>
          <p:cNvSpPr/>
          <p:nvPr/>
        </p:nvSpPr>
        <p:spPr>
          <a:xfrm>
            <a:off x="6540420" y="1572857"/>
            <a:ext cx="5454792" cy="534530"/>
          </a:xfrm>
          <a:custGeom>
            <a:avLst/>
            <a:gdLst>
              <a:gd name="connsiteX0" fmla="*/ 0 w 4013867"/>
              <a:gd name="connsiteY0" fmla="*/ 0 h 534530"/>
              <a:gd name="connsiteX1" fmla="*/ 4013867 w 4013867"/>
              <a:gd name="connsiteY1" fmla="*/ 0 h 534530"/>
              <a:gd name="connsiteX2" fmla="*/ 4013867 w 4013867"/>
              <a:gd name="connsiteY2" fmla="*/ 534530 h 534530"/>
              <a:gd name="connsiteX3" fmla="*/ 346923 w 4013867"/>
              <a:gd name="connsiteY3" fmla="*/ 534530 h 53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3867" h="534530">
                <a:moveTo>
                  <a:pt x="0" y="0"/>
                </a:moveTo>
                <a:lnTo>
                  <a:pt x="4013867" y="0"/>
                </a:lnTo>
                <a:lnTo>
                  <a:pt x="4013867" y="534530"/>
                </a:lnTo>
                <a:lnTo>
                  <a:pt x="346923" y="53453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kk-KZ" sz="12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РЕЗУЛЬТАТЫ ВЫЧИСЛЕНИЙ В КОНТЕКСТЕ ЗАДАЧИ</a:t>
            </a:r>
            <a:endParaRPr lang="en-US" sz="1200" cap="small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0" name="Freeform 38"/>
          <p:cNvSpPr/>
          <p:nvPr/>
        </p:nvSpPr>
        <p:spPr>
          <a:xfrm>
            <a:off x="6967306" y="2230595"/>
            <a:ext cx="5027906" cy="302180"/>
          </a:xfrm>
          <a:custGeom>
            <a:avLst/>
            <a:gdLst>
              <a:gd name="connsiteX0" fmla="*/ 0 w 3586980"/>
              <a:gd name="connsiteY0" fmla="*/ 0 h 302180"/>
              <a:gd name="connsiteX1" fmla="*/ 3586980 w 3586980"/>
              <a:gd name="connsiteY1" fmla="*/ 0 h 302180"/>
              <a:gd name="connsiteX2" fmla="*/ 3586980 w 3586980"/>
              <a:gd name="connsiteY2" fmla="*/ 302180 h 302180"/>
              <a:gd name="connsiteX3" fmla="*/ 196122 w 3586980"/>
              <a:gd name="connsiteY3" fmla="*/ 302180 h 302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6980" h="302180">
                <a:moveTo>
                  <a:pt x="0" y="0"/>
                </a:moveTo>
                <a:lnTo>
                  <a:pt x="3586980" y="0"/>
                </a:lnTo>
                <a:lnTo>
                  <a:pt x="3586980" y="302180"/>
                </a:lnTo>
                <a:lnTo>
                  <a:pt x="196122" y="3021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kk-KZ" sz="12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АЛГОРИТМЫ РЕШЕНИЯ МАТЕМАТИЧЕСКИХ ЗАДАЧ</a:t>
            </a:r>
            <a:endParaRPr lang="en-US" sz="1200" cap="small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1" name="Freeform 39"/>
          <p:cNvSpPr/>
          <p:nvPr/>
        </p:nvSpPr>
        <p:spPr>
          <a:xfrm>
            <a:off x="7233145" y="2640194"/>
            <a:ext cx="4762067" cy="399043"/>
          </a:xfrm>
          <a:custGeom>
            <a:avLst/>
            <a:gdLst>
              <a:gd name="connsiteX0" fmla="*/ 0 w 3321140"/>
              <a:gd name="connsiteY0" fmla="*/ 0 h 399043"/>
              <a:gd name="connsiteX1" fmla="*/ 3321140 w 3321140"/>
              <a:gd name="connsiteY1" fmla="*/ 0 h 399043"/>
              <a:gd name="connsiteX2" fmla="*/ 3321140 w 3321140"/>
              <a:gd name="connsiteY2" fmla="*/ 399043 h 399043"/>
              <a:gd name="connsiteX3" fmla="*/ 258988 w 3321140"/>
              <a:gd name="connsiteY3" fmla="*/ 399043 h 39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21140" h="399043">
                <a:moveTo>
                  <a:pt x="0" y="0"/>
                </a:moveTo>
                <a:lnTo>
                  <a:pt x="3321140" y="0"/>
                </a:lnTo>
                <a:lnTo>
                  <a:pt x="3321140" y="399043"/>
                </a:lnTo>
                <a:lnTo>
                  <a:pt x="258988" y="3990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kk-KZ" sz="12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ЗАКОНОМЕРНОСТИ И СОСТАВЛЯЕТ МАТЕМАТИЧЕСКИЕ МОДЕЛИ НА ИХ ОСНОВЕ</a:t>
            </a:r>
            <a:endParaRPr lang="en-US" sz="1200" cap="small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2" name="Freeform 40"/>
          <p:cNvSpPr/>
          <p:nvPr/>
        </p:nvSpPr>
        <p:spPr>
          <a:xfrm>
            <a:off x="7592212" y="3172447"/>
            <a:ext cx="4403000" cy="425554"/>
          </a:xfrm>
          <a:custGeom>
            <a:avLst/>
            <a:gdLst>
              <a:gd name="connsiteX0" fmla="*/ 0 w 2975696"/>
              <a:gd name="connsiteY0" fmla="*/ 0 h 425554"/>
              <a:gd name="connsiteX1" fmla="*/ 2975696 w 2975696"/>
              <a:gd name="connsiteY1" fmla="*/ 0 h 425554"/>
              <a:gd name="connsiteX2" fmla="*/ 2975696 w 2975696"/>
              <a:gd name="connsiteY2" fmla="*/ 425554 h 425554"/>
              <a:gd name="connsiteX3" fmla="*/ 276195 w 2975696"/>
              <a:gd name="connsiteY3" fmla="*/ 425554 h 42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5696" h="425554">
                <a:moveTo>
                  <a:pt x="0" y="0"/>
                </a:moveTo>
                <a:lnTo>
                  <a:pt x="2975696" y="0"/>
                </a:lnTo>
                <a:lnTo>
                  <a:pt x="2975696" y="425554"/>
                </a:lnTo>
                <a:lnTo>
                  <a:pt x="276195" y="4255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kk-KZ" sz="12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МАТЕМАТИЧЕСКИЕ ЗНАНИЯ ДЛЯ РЕШЕНИЯ ПРАКТИЧЕСКИХ ЗАДАЧ</a:t>
            </a:r>
            <a:endParaRPr lang="en-US" sz="1200" cap="small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3" name="Freeform 41"/>
          <p:cNvSpPr/>
          <p:nvPr/>
        </p:nvSpPr>
        <p:spPr>
          <a:xfrm>
            <a:off x="7961338" y="3762174"/>
            <a:ext cx="4033874" cy="475498"/>
          </a:xfrm>
          <a:custGeom>
            <a:avLst/>
            <a:gdLst>
              <a:gd name="connsiteX0" fmla="*/ 0 w 2592949"/>
              <a:gd name="connsiteY0" fmla="*/ 0 h 475498"/>
              <a:gd name="connsiteX1" fmla="*/ 2592949 w 2592949"/>
              <a:gd name="connsiteY1" fmla="*/ 0 h 475498"/>
              <a:gd name="connsiteX2" fmla="*/ 2592949 w 2592949"/>
              <a:gd name="connsiteY2" fmla="*/ 475498 h 475498"/>
              <a:gd name="connsiteX3" fmla="*/ 308609 w 2592949"/>
              <a:gd name="connsiteY3" fmla="*/ 475498 h 47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2949" h="475498">
                <a:moveTo>
                  <a:pt x="0" y="0"/>
                </a:moveTo>
                <a:lnTo>
                  <a:pt x="2592949" y="0"/>
                </a:lnTo>
                <a:lnTo>
                  <a:pt x="2592949" y="475498"/>
                </a:lnTo>
                <a:lnTo>
                  <a:pt x="308609" y="4754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kk-KZ" sz="120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СПОСОБ ЗАПИСИ ЧИСЛА В СТАНДАРТНОМ ВИДЕ</a:t>
            </a:r>
            <a:endParaRPr lang="en-US" sz="1200" cap="small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4" name="Freeform 42"/>
          <p:cNvSpPr/>
          <p:nvPr/>
        </p:nvSpPr>
        <p:spPr>
          <a:xfrm>
            <a:off x="8383171" y="4412128"/>
            <a:ext cx="3612041" cy="635028"/>
          </a:xfrm>
          <a:custGeom>
            <a:avLst/>
            <a:gdLst>
              <a:gd name="connsiteX0" fmla="*/ 0 w 2171114"/>
              <a:gd name="connsiteY0" fmla="*/ 0 h 635028"/>
              <a:gd name="connsiteX1" fmla="*/ 2171114 w 2171114"/>
              <a:gd name="connsiteY1" fmla="*/ 0 h 635028"/>
              <a:gd name="connsiteX2" fmla="*/ 2171114 w 2171114"/>
              <a:gd name="connsiteY2" fmla="*/ 635028 h 635028"/>
              <a:gd name="connsiteX3" fmla="*/ 412148 w 2171114"/>
              <a:gd name="connsiteY3" fmla="*/ 635028 h 635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1114" h="635028">
                <a:moveTo>
                  <a:pt x="0" y="0"/>
                </a:moveTo>
                <a:lnTo>
                  <a:pt x="2171114" y="0"/>
                </a:lnTo>
                <a:lnTo>
                  <a:pt x="2171114" y="635028"/>
                </a:lnTo>
                <a:lnTo>
                  <a:pt x="412148" y="6350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algn="ctr"/>
            <a:r>
              <a:rPr lang="ru-RU" sz="1200" cap="small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ОСНОВНЫЕ ПОНЯТИЯ ЭЛЕМЕНТАРНОЙ МАТЕМАТИКИ, СТАТИСТИКИ И ТЕОРИИ ВЕРОЯТНОСТЕЙ</a:t>
            </a:r>
            <a:endParaRPr lang="en-US" sz="1200" cap="small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5" name="Freeform 43"/>
          <p:cNvSpPr/>
          <p:nvPr/>
        </p:nvSpPr>
        <p:spPr>
          <a:xfrm>
            <a:off x="368135" y="1611815"/>
            <a:ext cx="5056019" cy="534530"/>
          </a:xfrm>
          <a:custGeom>
            <a:avLst/>
            <a:gdLst>
              <a:gd name="connsiteX0" fmla="*/ 0 w 4013867"/>
              <a:gd name="connsiteY0" fmla="*/ 0 h 534530"/>
              <a:gd name="connsiteX1" fmla="*/ 4013867 w 4013867"/>
              <a:gd name="connsiteY1" fmla="*/ 0 h 534530"/>
              <a:gd name="connsiteX2" fmla="*/ 3666945 w 4013867"/>
              <a:gd name="connsiteY2" fmla="*/ 534530 h 534530"/>
              <a:gd name="connsiteX3" fmla="*/ 0 w 4013867"/>
              <a:gd name="connsiteY3" fmla="*/ 534530 h 53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3867" h="534530">
                <a:moveTo>
                  <a:pt x="0" y="0"/>
                </a:moveTo>
                <a:lnTo>
                  <a:pt x="4013867" y="0"/>
                </a:lnTo>
                <a:lnTo>
                  <a:pt x="3666945" y="534530"/>
                </a:lnTo>
                <a:lnTo>
                  <a:pt x="0" y="53453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274320" bIns="45720" numCol="1" rtlCol="0" anchor="ctr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ОЦЕНИВАЕТ</a:t>
            </a:r>
            <a:endParaRPr lang="en-US" sz="1600" b="1" cap="small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6" name="Freeform 44"/>
          <p:cNvSpPr/>
          <p:nvPr/>
        </p:nvSpPr>
        <p:spPr>
          <a:xfrm>
            <a:off x="368135" y="2215839"/>
            <a:ext cx="4629131" cy="355893"/>
          </a:xfrm>
          <a:custGeom>
            <a:avLst/>
            <a:gdLst>
              <a:gd name="connsiteX0" fmla="*/ 0 w 3586980"/>
              <a:gd name="connsiteY0" fmla="*/ 0 h 302180"/>
              <a:gd name="connsiteX1" fmla="*/ 3586980 w 3586980"/>
              <a:gd name="connsiteY1" fmla="*/ 0 h 302180"/>
              <a:gd name="connsiteX2" fmla="*/ 3390858 w 3586980"/>
              <a:gd name="connsiteY2" fmla="*/ 302180 h 302180"/>
              <a:gd name="connsiteX3" fmla="*/ 0 w 3586980"/>
              <a:gd name="connsiteY3" fmla="*/ 302180 h 302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6980" h="302180">
                <a:moveTo>
                  <a:pt x="0" y="0"/>
                </a:moveTo>
                <a:lnTo>
                  <a:pt x="3586980" y="0"/>
                </a:lnTo>
                <a:lnTo>
                  <a:pt x="3390858" y="302180"/>
                </a:lnTo>
                <a:lnTo>
                  <a:pt x="0" y="3021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274320" bIns="45720" numCol="1" rtlCol="0" anchor="ctr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СИНТЕЗИРУЕТ</a:t>
            </a:r>
            <a:endParaRPr lang="en-US" sz="1600" b="1" cap="small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7" name="Freeform 45"/>
          <p:cNvSpPr/>
          <p:nvPr/>
        </p:nvSpPr>
        <p:spPr>
          <a:xfrm>
            <a:off x="368135" y="2679152"/>
            <a:ext cx="4363293" cy="399043"/>
          </a:xfrm>
          <a:custGeom>
            <a:avLst/>
            <a:gdLst>
              <a:gd name="connsiteX0" fmla="*/ 0 w 3321141"/>
              <a:gd name="connsiteY0" fmla="*/ 0 h 399043"/>
              <a:gd name="connsiteX1" fmla="*/ 3321141 w 3321141"/>
              <a:gd name="connsiteY1" fmla="*/ 0 h 399043"/>
              <a:gd name="connsiteX2" fmla="*/ 3062153 w 3321141"/>
              <a:gd name="connsiteY2" fmla="*/ 399043 h 399043"/>
              <a:gd name="connsiteX3" fmla="*/ 0 w 3321141"/>
              <a:gd name="connsiteY3" fmla="*/ 399043 h 39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21141" h="399043">
                <a:moveTo>
                  <a:pt x="0" y="0"/>
                </a:moveTo>
                <a:lnTo>
                  <a:pt x="3321141" y="0"/>
                </a:lnTo>
                <a:lnTo>
                  <a:pt x="3062153" y="399043"/>
                </a:lnTo>
                <a:lnTo>
                  <a:pt x="0" y="3990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274320" bIns="45720" numCol="1" rtlCol="0" anchor="ctr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АНАЛИЗИРУЕТ</a:t>
            </a:r>
            <a:endParaRPr lang="en-US" sz="1600" b="1" cap="small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8" name="Freeform 46"/>
          <p:cNvSpPr/>
          <p:nvPr/>
        </p:nvSpPr>
        <p:spPr>
          <a:xfrm>
            <a:off x="368135" y="3211405"/>
            <a:ext cx="4017847" cy="425554"/>
          </a:xfrm>
          <a:custGeom>
            <a:avLst/>
            <a:gdLst>
              <a:gd name="connsiteX0" fmla="*/ 0 w 2975696"/>
              <a:gd name="connsiteY0" fmla="*/ 0 h 425554"/>
              <a:gd name="connsiteX1" fmla="*/ 2975696 w 2975696"/>
              <a:gd name="connsiteY1" fmla="*/ 0 h 425554"/>
              <a:gd name="connsiteX2" fmla="*/ 2699502 w 2975696"/>
              <a:gd name="connsiteY2" fmla="*/ 425554 h 425554"/>
              <a:gd name="connsiteX3" fmla="*/ 0 w 2975696"/>
              <a:gd name="connsiteY3" fmla="*/ 425554 h 425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5696" h="425554">
                <a:moveTo>
                  <a:pt x="0" y="0"/>
                </a:moveTo>
                <a:lnTo>
                  <a:pt x="2975696" y="0"/>
                </a:lnTo>
                <a:lnTo>
                  <a:pt x="2699502" y="425554"/>
                </a:lnTo>
                <a:lnTo>
                  <a:pt x="0" y="42555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274320" bIns="45720" numCol="1" rtlCol="0" anchor="ctr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ПРИМЕНЯЕТ</a:t>
            </a:r>
            <a:endParaRPr lang="en-US" sz="1600" b="1" cap="small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9" name="Freeform 47"/>
          <p:cNvSpPr/>
          <p:nvPr/>
        </p:nvSpPr>
        <p:spPr>
          <a:xfrm>
            <a:off x="368135" y="3801132"/>
            <a:ext cx="3635101" cy="475498"/>
          </a:xfrm>
          <a:custGeom>
            <a:avLst/>
            <a:gdLst>
              <a:gd name="connsiteX0" fmla="*/ 0 w 2592950"/>
              <a:gd name="connsiteY0" fmla="*/ 0 h 475498"/>
              <a:gd name="connsiteX1" fmla="*/ 2592950 w 2592950"/>
              <a:gd name="connsiteY1" fmla="*/ 0 h 475498"/>
              <a:gd name="connsiteX2" fmla="*/ 2284340 w 2592950"/>
              <a:gd name="connsiteY2" fmla="*/ 475498 h 475498"/>
              <a:gd name="connsiteX3" fmla="*/ 0 w 2592950"/>
              <a:gd name="connsiteY3" fmla="*/ 475498 h 475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2950" h="475498">
                <a:moveTo>
                  <a:pt x="0" y="0"/>
                </a:moveTo>
                <a:lnTo>
                  <a:pt x="2592950" y="0"/>
                </a:lnTo>
                <a:lnTo>
                  <a:pt x="2284340" y="475498"/>
                </a:lnTo>
                <a:lnTo>
                  <a:pt x="0" y="47549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274320" bIns="45720" numCol="1" rtlCol="0" anchor="ctr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ПОНИМАЕТ</a:t>
            </a:r>
            <a:endParaRPr lang="en-US" sz="1600" b="1" cap="small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0" name="Freeform 48"/>
          <p:cNvSpPr/>
          <p:nvPr/>
        </p:nvSpPr>
        <p:spPr>
          <a:xfrm>
            <a:off x="368135" y="4451086"/>
            <a:ext cx="3213265" cy="635028"/>
          </a:xfrm>
          <a:custGeom>
            <a:avLst/>
            <a:gdLst>
              <a:gd name="connsiteX0" fmla="*/ 0 w 2171114"/>
              <a:gd name="connsiteY0" fmla="*/ 0 h 635028"/>
              <a:gd name="connsiteX1" fmla="*/ 2171114 w 2171114"/>
              <a:gd name="connsiteY1" fmla="*/ 0 h 635028"/>
              <a:gd name="connsiteX2" fmla="*/ 1758966 w 2171114"/>
              <a:gd name="connsiteY2" fmla="*/ 635028 h 635028"/>
              <a:gd name="connsiteX3" fmla="*/ 0 w 2171114"/>
              <a:gd name="connsiteY3" fmla="*/ 635028 h 635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1114" h="635028">
                <a:moveTo>
                  <a:pt x="0" y="0"/>
                </a:moveTo>
                <a:lnTo>
                  <a:pt x="2171114" y="0"/>
                </a:lnTo>
                <a:lnTo>
                  <a:pt x="1758966" y="635028"/>
                </a:lnTo>
                <a:lnTo>
                  <a:pt x="0" y="6350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274320" bIns="45720" numCol="1" rtlCol="0" anchor="ctr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ЗНАЕТ</a:t>
            </a:r>
            <a:endParaRPr lang="en-US" sz="1600" b="1" cap="small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Picture 2" descr="Image result for increasing arrow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1609">
            <a:off x="1919402" y="1572801"/>
            <a:ext cx="4689613" cy="347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Прямоугольник 52"/>
          <p:cNvSpPr/>
          <p:nvPr/>
        </p:nvSpPr>
        <p:spPr>
          <a:xfrm>
            <a:off x="718456" y="120029"/>
            <a:ext cx="1110342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Подход к определению ожидаемых результатов по предметам</a:t>
            </a: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58974" y="528685"/>
            <a:ext cx="12183544" cy="571504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867" b="1" i="1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Организация ожидаемых результатов в ГОСО РК </a:t>
            </a:r>
            <a:r>
              <a:rPr lang="ru-RU" sz="1867" i="1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 примере математики</a:t>
            </a:r>
            <a:endParaRPr lang="ru-RU" sz="1867" i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1458833" y="6490385"/>
            <a:ext cx="553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293791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581" y="-1"/>
            <a:ext cx="6861941" cy="6721477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207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2053" y="65074"/>
            <a:ext cx="11751921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400" b="1" dirty="0">
                <a:solidFill>
                  <a:srgbClr val="8064A2">
                    <a:lumMod val="75000"/>
                  </a:srgbClr>
                </a:solidFill>
                <a:latin typeface="Arial Narrow" panose="020B0606020202030204" pitchFamily="34" charset="0"/>
              </a:rPr>
              <a:t>Интегрированный подход при проектировании содержания образования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02053" y="644691"/>
            <a:ext cx="1160986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28" name="Группа 27"/>
          <p:cNvGrpSpPr/>
          <p:nvPr/>
        </p:nvGrpSpPr>
        <p:grpSpPr>
          <a:xfrm>
            <a:off x="143340" y="1009664"/>
            <a:ext cx="4320480" cy="2899389"/>
            <a:chOff x="226538" y="2155672"/>
            <a:chExt cx="3278660" cy="1313046"/>
          </a:xfrm>
          <a:noFill/>
        </p:grpSpPr>
        <p:sp>
          <p:nvSpPr>
            <p:cNvPr id="30" name="Прямоугольник 29"/>
            <p:cNvSpPr/>
            <p:nvPr/>
          </p:nvSpPr>
          <p:spPr>
            <a:xfrm>
              <a:off x="226538" y="2531077"/>
              <a:ext cx="3278660" cy="937641"/>
            </a:xfrm>
            <a:prstGeom prst="rect">
              <a:avLst/>
            </a:prstGeom>
            <a:ln w="3175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b="1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Развитие навыков исследования. </a:t>
              </a:r>
              <a:r>
                <a:rPr lang="ru-RU" sz="1600" dirty="0">
                  <a:solidFill>
                    <a:prstClr val="black"/>
                  </a:solidFill>
                  <a:latin typeface="Arial Narrow" panose="020B0606020202030204" pitchFamily="34" charset="0"/>
                </a:rPr>
                <a:t>На простых примерах учащиеся учатся формулировать вопрос исследования, собирать, обрабатывать и анализировать экспериментальные данные, делать выводы. Особое внимание уделяется вопросам безопасности исследования как для самого учащегося, так и для окружающей среды.  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26538" y="2155672"/>
              <a:ext cx="3278660" cy="345988"/>
            </a:xfrm>
            <a:prstGeom prst="rect">
              <a:avLst/>
            </a:prstGeom>
            <a:ln w="3175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133" b="1" dirty="0">
                  <a:solidFill>
                    <a:srgbClr val="1F497D"/>
                  </a:solidFill>
                  <a:latin typeface="Arial Narrow" panose="020B0606020202030204" pitchFamily="34" charset="0"/>
                </a:rPr>
                <a:t>Естествознание,  1-6 классы</a:t>
              </a:r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157575" y="4140947"/>
            <a:ext cx="7790653" cy="204164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67" b="1" dirty="0">
                <a:solidFill>
                  <a:prstClr val="black"/>
                </a:solidFill>
                <a:latin typeface="Arial Narrow" panose="020B0606020202030204" pitchFamily="34" charset="0"/>
              </a:rPr>
              <a:t>ЧТО ЭТО ДАЕТ?</a:t>
            </a:r>
          </a:p>
          <a:p>
            <a:pPr marL="304792" indent="-304792">
              <a:buFontTx/>
              <a:buAutoNum type="arabicPeriod"/>
            </a:pPr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Учащиеся научатся применять свои знания из различных предметов для решения конкретной технологической задачи;</a:t>
            </a:r>
          </a:p>
          <a:p>
            <a:pPr marL="304792" indent="-304792">
              <a:buFontTx/>
              <a:buAutoNum type="arabicPeriod"/>
            </a:pPr>
            <a:endParaRPr lang="ru-RU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04792" indent="-304792">
              <a:buFontTx/>
              <a:buAutoNum type="arabicPeriod"/>
            </a:pPr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Будет сформировано понимание естественных наук, как определенной взаимосвязанной структуры, не являющейся бессвязным набором понятий, законов, закономерностей;</a:t>
            </a:r>
          </a:p>
          <a:p>
            <a:pPr marL="304792" indent="-304792">
              <a:buFontTx/>
              <a:buAutoNum type="arabicPeriod"/>
            </a:pPr>
            <a:endParaRPr lang="ru-RU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04792" indent="-304792">
              <a:buFontTx/>
              <a:buAutoNum type="arabicPeriod"/>
            </a:pPr>
            <a:r>
              <a:rPr 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Учащиеся научатся оперировать единым языком терминов и понятий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0" y="6406595"/>
            <a:ext cx="12192000" cy="42056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33" dirty="0">
                <a:solidFill>
                  <a:prstClr val="black"/>
                </a:solidFill>
                <a:latin typeface="Arial Narrow" panose="020B0606020202030204" pitchFamily="34" charset="0"/>
              </a:rPr>
              <a:t>Формирование функциональной грамотности и развитие критического мышления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7381" y="3135545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76225" y="1009664"/>
            <a:ext cx="2557769" cy="59513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Химия</a:t>
            </a:r>
          </a:p>
        </p:txBody>
      </p:sp>
      <p:grpSp>
        <p:nvGrpSpPr>
          <p:cNvPr id="35" name="Группа 34"/>
          <p:cNvGrpSpPr/>
          <p:nvPr/>
        </p:nvGrpSpPr>
        <p:grpSpPr>
          <a:xfrm>
            <a:off x="4425378" y="2105277"/>
            <a:ext cx="905980" cy="933104"/>
            <a:chOff x="2535687" y="1667129"/>
            <a:chExt cx="487214" cy="569948"/>
          </a:xfrm>
        </p:grpSpPr>
        <p:sp>
          <p:nvSpPr>
            <p:cNvPr id="36" name="Стрелка вправо 35"/>
            <p:cNvSpPr/>
            <p:nvPr/>
          </p:nvSpPr>
          <p:spPr>
            <a:xfrm>
              <a:off x="2535687" y="1667129"/>
              <a:ext cx="487214" cy="569948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ru-RU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 Narrow" panose="020B0606020202030204" pitchFamily="34" charset="0"/>
                </a:rPr>
                <a:t>7 </a:t>
              </a:r>
              <a:r>
                <a:rPr lang="ru-RU" sz="1600" b="1" dirty="0" err="1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 Narrow" panose="020B0606020202030204" pitchFamily="34" charset="0"/>
                </a:rPr>
                <a:t>кл</a:t>
              </a:r>
              <a:r>
                <a:rPr lang="ru-RU" sz="1600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 Narrow" panose="020B0606020202030204" pitchFamily="34" charset="0"/>
                </a:rPr>
                <a:t>.</a:t>
              </a:r>
            </a:p>
          </p:txBody>
        </p:sp>
        <p:sp>
          <p:nvSpPr>
            <p:cNvPr id="37" name="Стрелка вправо 4"/>
            <p:cNvSpPr/>
            <p:nvPr/>
          </p:nvSpPr>
          <p:spPr>
            <a:xfrm>
              <a:off x="2535687" y="1781119"/>
              <a:ext cx="341050" cy="341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4223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2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sp>
        <p:nvSpPr>
          <p:cNvPr id="41" name="Прямоугольник 40"/>
          <p:cNvSpPr/>
          <p:nvPr/>
        </p:nvSpPr>
        <p:spPr>
          <a:xfrm>
            <a:off x="5376225" y="3330420"/>
            <a:ext cx="2544960" cy="59513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География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376225" y="1773654"/>
            <a:ext cx="2544960" cy="59513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Физика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376225" y="2576266"/>
            <a:ext cx="2544960" cy="59513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prstClr val="white"/>
                </a:solidFill>
              </a:rPr>
              <a:t>Биология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185935" y="1324740"/>
            <a:ext cx="3703677" cy="1816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67" b="1" dirty="0">
                <a:solidFill>
                  <a:prstClr val="black"/>
                </a:solidFill>
                <a:latin typeface="Arial Narrow" panose="020B0606020202030204" pitchFamily="34" charset="0"/>
              </a:rPr>
              <a:t>ОБУЧЕНИЕ «ОТ ПРАКТИКИ К ТЕОРИИ»</a:t>
            </a:r>
          </a:p>
          <a:p>
            <a:pPr algn="ctr"/>
            <a:endParaRPr lang="ru-RU" sz="1867" b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867" b="1" dirty="0">
                <a:solidFill>
                  <a:prstClr val="black"/>
                </a:solidFill>
                <a:latin typeface="Arial Narrow" panose="020B0606020202030204" pitchFamily="34" charset="0"/>
              </a:rPr>
              <a:t>ВЫПОЛНЕНИЕ ИНТЕГРИРОВАННЫХ ПРОЕКТНЫХ  РАБОТ (</a:t>
            </a:r>
            <a:r>
              <a:rPr lang="en-US" sz="1867" b="1" dirty="0">
                <a:solidFill>
                  <a:prstClr val="black"/>
                </a:solidFill>
                <a:latin typeface="Arial Narrow" panose="020B0606020202030204" pitchFamily="34" charset="0"/>
              </a:rPr>
              <a:t>STEAM-</a:t>
            </a:r>
            <a:r>
              <a:rPr lang="ru-RU" sz="1867" b="1" dirty="0">
                <a:solidFill>
                  <a:prstClr val="black"/>
                </a:solidFill>
                <a:latin typeface="Arial Narrow" panose="020B0606020202030204" pitchFamily="34" charset="0"/>
              </a:rPr>
              <a:t>ОБРАЗОВАНИЕ)  </a:t>
            </a:r>
          </a:p>
        </p:txBody>
      </p:sp>
      <p:sp>
        <p:nvSpPr>
          <p:cNvPr id="12" name="AutoShape 2" descr="Image result for expo 2017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2400">
              <a:solidFill>
                <a:prstClr val="black"/>
              </a:solidFill>
            </a:endParaRPr>
          </a:p>
        </p:txBody>
      </p:sp>
      <p:pic>
        <p:nvPicPr>
          <p:cNvPr id="2051" name="Picture 3" descr="C:\Users\khamidulina_z\Desktop\Logo_Expo_2017_Astana_Kazakhstan_future_energ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4140947"/>
            <a:ext cx="1165371" cy="168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777377" y="3997764"/>
            <a:ext cx="2112235" cy="2061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33" dirty="0">
                <a:solidFill>
                  <a:prstClr val="black"/>
                </a:solidFill>
                <a:latin typeface="Arial Narrow" panose="020B0606020202030204" pitchFamily="34" charset="0"/>
              </a:rPr>
              <a:t>Примеры интеграции инновационных исследований представлены на     «</a:t>
            </a:r>
            <a:r>
              <a:rPr lang="en-US" sz="2133" dirty="0">
                <a:solidFill>
                  <a:prstClr val="black"/>
                </a:solidFill>
                <a:latin typeface="Arial Narrow" panose="020B0606020202030204" pitchFamily="34" charset="0"/>
              </a:rPr>
              <a:t>EXPO-2017</a:t>
            </a:r>
            <a:r>
              <a:rPr lang="ru-RU" sz="2133" dirty="0">
                <a:solidFill>
                  <a:prstClr val="black"/>
                </a:solidFill>
                <a:latin typeface="Arial Narrow" panose="020B060602020203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29802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8" t="2352" r="20080" b="-2352"/>
          <a:stretch/>
        </p:blipFill>
        <p:spPr bwMode="auto">
          <a:xfrm>
            <a:off x="155709" y="1078477"/>
            <a:ext cx="1811832" cy="216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07"/>
          <a:stretch/>
        </p:blipFill>
        <p:spPr bwMode="auto">
          <a:xfrm>
            <a:off x="529" y="3123259"/>
            <a:ext cx="5807968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669" y="20456"/>
            <a:ext cx="12192000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33" b="1" dirty="0">
                <a:solidFill>
                  <a:prstClr val="black"/>
                </a:solidFill>
                <a:latin typeface="Calibri Light" panose="020F0302020204030204" pitchFamily="34" charset="0"/>
              </a:rPr>
              <a:t>Спиральный подход в построении  целей обучения по предмету «Математика»</a:t>
            </a:r>
            <a:r>
              <a:rPr lang="ru-RU" sz="1867" b="1" i="1" dirty="0">
                <a:solidFill>
                  <a:prstClr val="black"/>
                </a:solidFill>
                <a:latin typeface="Calibri Light" panose="020F0302020204030204" pitchFamily="34" charset="0"/>
              </a:rPr>
              <a:t/>
            </a:r>
            <a:br>
              <a:rPr lang="ru-RU" sz="1867" b="1" i="1" dirty="0">
                <a:solidFill>
                  <a:prstClr val="black"/>
                </a:solidFill>
                <a:latin typeface="Calibri Light" panose="020F0302020204030204" pitchFamily="34" charset="0"/>
              </a:rPr>
            </a:br>
            <a:r>
              <a:rPr lang="ru-RU" sz="2133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(на примере целей обучения по математике, раздел «Метрические соотношения»)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38801" y="6247661"/>
            <a:ext cx="5135124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b="1" dirty="0" err="1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предшкола</a:t>
            </a:r>
            <a:r>
              <a:rPr lang="ru-RU" sz="1867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- производить измерения предметов окружающего мира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86675" y="5095533"/>
            <a:ext cx="6392701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b="1" dirty="0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2</a:t>
            </a:r>
            <a:r>
              <a:rPr lang="ru-RU" sz="1600" b="1" dirty="0">
                <a:solidFill>
                  <a:srgbClr val="F79646">
                    <a:lumMod val="75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класс - строить плоские фигуры и развертки пространственных геометрических фигур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07151" y="4479979"/>
            <a:ext cx="6916117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b="1" dirty="0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3</a:t>
            </a:r>
            <a:r>
              <a:rPr lang="ru-RU" sz="1867" b="1" dirty="0">
                <a:solidFill>
                  <a:srgbClr val="F79646">
                    <a:lumMod val="75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класс - строить прямоугольный треугольник по заданным сторонам,    окружность и круг по заданному радиусу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99527" y="3178927"/>
            <a:ext cx="814048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b="1" dirty="0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6 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класс- вычислять длину окружности и площадь круга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98375" y="1216983"/>
            <a:ext cx="10155748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b="1" dirty="0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10</a:t>
            </a:r>
            <a:r>
              <a:rPr lang="ru-RU" sz="1867" b="1" dirty="0">
                <a:solidFill>
                  <a:srgbClr val="FF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класс - вычислять расстояния между двумя точками, между точкой и прямой, между точкой и плоскостью, между скрещивающимися прямыми в пространстве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73213" y="1837757"/>
            <a:ext cx="1018216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b="1" dirty="0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9</a:t>
            </a:r>
            <a:r>
              <a:rPr lang="ru-RU" sz="1867" b="1" dirty="0">
                <a:solidFill>
                  <a:srgbClr val="FF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класс - исследовать взаимное расположение прямых, прямой и плоскости, плоскостей в пространстве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64066" y="4170167"/>
            <a:ext cx="759630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867" b="1" dirty="0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4 </a:t>
            </a:r>
            <a:r>
              <a:rPr lang="kk-KZ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класс - 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находить площадь и периметр комбинированных фигур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98377" y="2647558"/>
            <a:ext cx="9361999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b="1" dirty="0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7</a:t>
            </a:r>
            <a:r>
              <a:rPr lang="ru-RU" sz="1600" dirty="0">
                <a:solidFill>
                  <a:srgbClr val="FF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класс - решать вычислительные задачи, применяя свойства  равнобедренного и равностороннего треугольников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0869" y="847651"/>
            <a:ext cx="612216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b="1" dirty="0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11</a:t>
            </a:r>
            <a:r>
              <a:rPr lang="ru-RU" sz="1600" b="1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класс - вычислять объемы многогранников и тел вращения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50451" y="5671597"/>
            <a:ext cx="5777324" cy="625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67" b="1" dirty="0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1</a:t>
            </a:r>
            <a:r>
              <a:rPr lang="ru-RU" sz="1600" dirty="0">
                <a:solidFill>
                  <a:srgbClr val="F79646">
                    <a:lumMod val="75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класс - измерять</a:t>
            </a:r>
            <a:r>
              <a:rPr lang="kk-KZ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длины сторон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, находить периметр предметов  окружающего мира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46515" y="3533658"/>
            <a:ext cx="7964675" cy="625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867" b="1" dirty="0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5</a:t>
            </a:r>
            <a:r>
              <a:rPr lang="kk-KZ" sz="1867" b="1" dirty="0">
                <a:solidFill>
                  <a:srgbClr val="FF0000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kk-KZ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класс – находить площадь поверхностей открытых и закрытых фигур, имеющих </a:t>
            </a:r>
          </a:p>
          <a:p>
            <a:r>
              <a:rPr lang="kk-KZ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форму параллелепипеда и куба</a:t>
            </a:r>
            <a:endParaRPr lang="ru-RU" sz="1600" dirty="0">
              <a:solidFill>
                <a:prstClr val="black"/>
              </a:solidFill>
              <a:latin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622312" y="2225095"/>
            <a:ext cx="9641449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67" b="1" dirty="0">
                <a:solidFill>
                  <a:srgbClr val="F79646">
                    <a:lumMod val="50000"/>
                  </a:srgbClr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8</a:t>
            </a:r>
            <a:r>
              <a:rPr lang="ru-RU" sz="1867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Calibri Light" panose="020F0302020204030204" pitchFamily="34" charset="0"/>
                <a:cs typeface="Arial" panose="020B0604020202020204" pitchFamily="34" charset="0"/>
              </a:rPr>
              <a:t>класс - решать задачи на нахождение приближенных числовых значений элементов треугольника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2B81-0758-4F7F-84B8-7FB537E20F1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80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9645" y="164638"/>
            <a:ext cx="6165470" cy="453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ru-RU" sz="2933" dirty="0">
                <a:solidFill>
                  <a:prstClr val="black"/>
                </a:solidFill>
                <a:latin typeface="Arial Narrow" panose="020B0606020202030204" pitchFamily="34" charset="0"/>
              </a:rPr>
              <a:t>Обновленная программа по </a:t>
            </a:r>
            <a:r>
              <a:rPr lang="ru-RU" sz="2933" b="1" dirty="0">
                <a:solidFill>
                  <a:prstClr val="black"/>
                </a:solidFill>
                <a:latin typeface="Arial Narrow" panose="020B0606020202030204" pitchFamily="34" charset="0"/>
              </a:rPr>
              <a:t>математике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4228" y="740702"/>
            <a:ext cx="6048672" cy="210358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Добавлен раздел </a:t>
            </a:r>
            <a:r>
              <a:rPr lang="ru-RU" sz="1867" b="1" dirty="0">
                <a:solidFill>
                  <a:prstClr val="black"/>
                </a:solidFill>
                <a:latin typeface="Arial Narrow" panose="020B0606020202030204" pitchFamily="34" charset="0"/>
              </a:rPr>
              <a:t>«Статистика и теория вероятностей» </a:t>
            </a: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включающий подразделы: </a:t>
            </a:r>
          </a:p>
          <a:p>
            <a:endParaRPr lang="ru-RU" sz="1867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Теория множеств и элементы логики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Основы комбинаторики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Статистика и анализ данных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ru-RU" sz="1867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819" y="1215666"/>
            <a:ext cx="1428525" cy="221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5989377" y="1272791"/>
            <a:ext cx="752704" cy="1049541"/>
            <a:chOff x="2535687" y="1667129"/>
            <a:chExt cx="487214" cy="569948"/>
          </a:xfrm>
        </p:grpSpPr>
        <p:sp>
          <p:nvSpPr>
            <p:cNvPr id="15" name="Стрелка вправо 14"/>
            <p:cNvSpPr/>
            <p:nvPr/>
          </p:nvSpPr>
          <p:spPr>
            <a:xfrm>
              <a:off x="2535687" y="1667129"/>
              <a:ext cx="487214" cy="569948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 sz="16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6" name="Стрелка вправо 4"/>
            <p:cNvSpPr/>
            <p:nvPr/>
          </p:nvSpPr>
          <p:spPr>
            <a:xfrm>
              <a:off x="2535687" y="1781119"/>
              <a:ext cx="341050" cy="3419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4223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20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6864085" y="746601"/>
            <a:ext cx="4992555" cy="210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67" b="1" dirty="0">
                <a:solidFill>
                  <a:prstClr val="black"/>
                </a:solidFill>
                <a:latin typeface="Arial Narrow" panose="020B0606020202030204" pitchFamily="34" charset="0"/>
              </a:rPr>
              <a:t>Без знания понятий и методов теории вероятностей и статистики невозможна организация эффективного конкурентоспособного производства,</a:t>
            </a: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 например новых лекарств или парфюмерной продукции, обеспечения страховой защиты граждан и проведения обоснованной социальной политики.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78541" y="3451134"/>
            <a:ext cx="6380272" cy="453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ru-RU" sz="2933" dirty="0">
                <a:solidFill>
                  <a:prstClr val="black"/>
                </a:solidFill>
                <a:latin typeface="Arial Narrow" panose="020B0606020202030204" pitchFamily="34" charset="0"/>
              </a:rPr>
              <a:t>Обновленная программа по </a:t>
            </a:r>
            <a:r>
              <a:rPr lang="ru-RU" sz="2933" b="1" dirty="0">
                <a:solidFill>
                  <a:prstClr val="black"/>
                </a:solidFill>
                <a:latin typeface="Arial Narrow" panose="020B0606020202030204" pitchFamily="34" charset="0"/>
              </a:rPr>
              <a:t>информатике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096000" y="4097751"/>
            <a:ext cx="5654771" cy="76808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67" b="1" dirty="0">
                <a:solidFill>
                  <a:prstClr val="black"/>
                </a:solidFill>
                <a:latin typeface="Arial Narrow" panose="020B0606020202030204" pitchFamily="34" charset="0"/>
              </a:rPr>
              <a:t>5 класс </a:t>
            </a: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– Создание анимации в игровой среде программирования (используя языки </a:t>
            </a:r>
            <a:r>
              <a:rPr lang="ru-RU" sz="1867" dirty="0" err="1">
                <a:solidFill>
                  <a:prstClr val="black"/>
                </a:solidFill>
                <a:latin typeface="Arial Narrow" panose="020B0606020202030204" pitchFamily="34" charset="0"/>
              </a:rPr>
              <a:t>Logo</a:t>
            </a: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, </a:t>
            </a:r>
            <a:r>
              <a:rPr lang="ru-RU" sz="1867" dirty="0" err="1">
                <a:solidFill>
                  <a:prstClr val="black"/>
                </a:solidFill>
                <a:latin typeface="Arial Narrow" panose="020B0606020202030204" pitchFamily="34" charset="0"/>
              </a:rPr>
              <a:t>Scratch</a:t>
            </a: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 и др.).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096000" y="5003496"/>
            <a:ext cx="5654771" cy="76808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67" b="1" dirty="0">
                <a:solidFill>
                  <a:prstClr val="black"/>
                </a:solidFill>
                <a:latin typeface="Arial Narrow" panose="020B0606020202030204" pitchFamily="34" charset="0"/>
              </a:rPr>
              <a:t>7 класс </a:t>
            </a: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– 3d моделирование объектов и событий</a:t>
            </a:r>
          </a:p>
        </p:txBody>
      </p:sp>
      <p:pic>
        <p:nvPicPr>
          <p:cNvPr id="21" name="Picture 3" descr="C:\Users\khamidulina_z\Desktop\programming-language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51" y="3813332"/>
            <a:ext cx="2633867" cy="2633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795837" y="4265944"/>
            <a:ext cx="3300163" cy="1733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33" dirty="0">
                <a:solidFill>
                  <a:prstClr val="black"/>
                </a:solidFill>
                <a:latin typeface="Arial Narrow" panose="020B0606020202030204" pitchFamily="34" charset="0"/>
              </a:rPr>
              <a:t>Предусмотрено раннее формирование алгоритмического мышления, навыков программирования в игровой среде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096000" y="5974782"/>
            <a:ext cx="5654771" cy="768085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67" b="1" dirty="0">
                <a:solidFill>
                  <a:prstClr val="black"/>
                </a:solidFill>
                <a:latin typeface="Arial Narrow" panose="020B0606020202030204" pitchFamily="34" charset="0"/>
              </a:rPr>
              <a:t>Предусмотрены темы, формирующие академическую честность учащихся</a:t>
            </a:r>
          </a:p>
        </p:txBody>
      </p:sp>
    </p:spTree>
    <p:extLst>
      <p:ext uri="{BB962C8B-B14F-4D97-AF65-F5344CB8AC3E}">
        <p14:creationId xmlns:p14="http://schemas.microsoft.com/office/powerpoint/2010/main" val="294268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56"/>
          <p:cNvSpPr/>
          <p:nvPr/>
        </p:nvSpPr>
        <p:spPr>
          <a:xfrm>
            <a:off x="415243" y="1432903"/>
            <a:ext cx="3870800" cy="3870800"/>
          </a:xfrm>
          <a:prstGeom prst="ellipse">
            <a:avLst/>
          </a:prstGeom>
          <a:noFill/>
          <a:ln w="9525" cap="flat" cmpd="sng">
            <a:solidFill>
              <a:srgbClr val="7F7F7F"/>
            </a:solidFill>
            <a:prstDash val="lgDash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3" name="Shape 558"/>
          <p:cNvSpPr/>
          <p:nvPr/>
        </p:nvSpPr>
        <p:spPr>
          <a:xfrm rot="2700000">
            <a:off x="465539" y="2218776"/>
            <a:ext cx="2681832" cy="1210000"/>
          </a:xfrm>
          <a:prstGeom prst="roundRect">
            <a:avLst>
              <a:gd name="adj" fmla="val 50000"/>
            </a:avLst>
          </a:prstGeom>
          <a:solidFill>
            <a:srgbClr val="AFF000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indent="-93131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" name="Shape 559"/>
          <p:cNvSpPr/>
          <p:nvPr/>
        </p:nvSpPr>
        <p:spPr>
          <a:xfrm rot="2700000">
            <a:off x="1558461" y="3299627"/>
            <a:ext cx="2657687" cy="1210000"/>
          </a:xfrm>
          <a:prstGeom prst="roundRect">
            <a:avLst>
              <a:gd name="adj" fmla="val 50000"/>
            </a:avLst>
          </a:prstGeom>
          <a:solidFill>
            <a:srgbClr val="28324A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indent="-93131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5" name="Shape 560"/>
          <p:cNvSpPr/>
          <p:nvPr/>
        </p:nvSpPr>
        <p:spPr>
          <a:xfrm rot="-2700000">
            <a:off x="523006" y="3284127"/>
            <a:ext cx="2614109" cy="1210000"/>
          </a:xfrm>
          <a:prstGeom prst="roundRect">
            <a:avLst>
              <a:gd name="adj" fmla="val 50000"/>
            </a:avLst>
          </a:prstGeom>
          <a:solidFill>
            <a:srgbClr val="3C78D8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indent="-93131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6" name="Shape 561"/>
          <p:cNvSpPr/>
          <p:nvPr/>
        </p:nvSpPr>
        <p:spPr>
          <a:xfrm rot="-2700000">
            <a:off x="1550692" y="2232057"/>
            <a:ext cx="2662881" cy="1210000"/>
          </a:xfrm>
          <a:prstGeom prst="roundRect">
            <a:avLst>
              <a:gd name="adj" fmla="val 50000"/>
            </a:avLst>
          </a:prstGeom>
          <a:solidFill>
            <a:srgbClr val="00CEF6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indent="-93131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7" name="Shape 562"/>
          <p:cNvSpPr/>
          <p:nvPr/>
        </p:nvSpPr>
        <p:spPr>
          <a:xfrm>
            <a:off x="1231016" y="2233968"/>
            <a:ext cx="2259200" cy="2259200"/>
          </a:xfrm>
          <a:prstGeom prst="ellipse">
            <a:avLst/>
          </a:prstGeom>
          <a:noFill/>
          <a:ln w="76200" cap="flat" cmpd="sng">
            <a:solidFill>
              <a:srgbClr val="7F7F7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Shape 563"/>
          <p:cNvSpPr/>
          <p:nvPr/>
        </p:nvSpPr>
        <p:spPr>
          <a:xfrm>
            <a:off x="1229179" y="2247154"/>
            <a:ext cx="1120399" cy="11219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cubicBezTo>
                  <a:pt x="53743" y="0"/>
                  <a:pt x="0" y="53743"/>
                  <a:pt x="0" y="120000"/>
                </a:cubicBezTo>
                <a:cubicBezTo>
                  <a:pt x="120000" y="120000"/>
                  <a:pt x="120000" y="120000"/>
                  <a:pt x="120000" y="120000"/>
                </a:cubicBezTo>
                <a:lnTo>
                  <a:pt x="120000" y="0"/>
                </a:lnTo>
                <a:close/>
              </a:path>
            </a:pathLst>
          </a:custGeom>
          <a:solidFill>
            <a:srgbClr val="8EC400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32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9" name="Shape 564"/>
          <p:cNvSpPr/>
          <p:nvPr/>
        </p:nvSpPr>
        <p:spPr>
          <a:xfrm>
            <a:off x="1229179" y="3368866"/>
            <a:ext cx="1120399" cy="11203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cubicBezTo>
                  <a:pt x="0" y="66256"/>
                  <a:pt x="53743" y="120000"/>
                  <a:pt x="120000" y="120000"/>
                </a:cubicBezTo>
                <a:cubicBezTo>
                  <a:pt x="120000" y="0"/>
                  <a:pt x="120000" y="0"/>
                  <a:pt x="1200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3468BC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endParaRPr sz="32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0" name="Shape 565"/>
          <p:cNvSpPr/>
          <p:nvPr/>
        </p:nvSpPr>
        <p:spPr>
          <a:xfrm>
            <a:off x="2349853" y="2247154"/>
            <a:ext cx="1121999" cy="11219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cubicBezTo>
                  <a:pt x="0" y="120000"/>
                  <a:pt x="0" y="120000"/>
                  <a:pt x="0" y="120000"/>
                </a:cubicBezTo>
                <a:cubicBezTo>
                  <a:pt x="120000" y="120000"/>
                  <a:pt x="120000" y="120000"/>
                  <a:pt x="120000" y="120000"/>
                </a:cubicBezTo>
                <a:cubicBezTo>
                  <a:pt x="120000" y="53743"/>
                  <a:pt x="66256" y="0"/>
                  <a:pt x="0" y="0"/>
                </a:cubicBezTo>
                <a:close/>
              </a:path>
            </a:pathLst>
          </a:custGeom>
          <a:solidFill>
            <a:srgbClr val="00A7C8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endParaRPr sz="32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1" name="Shape 566"/>
          <p:cNvSpPr/>
          <p:nvPr/>
        </p:nvSpPr>
        <p:spPr>
          <a:xfrm>
            <a:off x="2349853" y="3368866"/>
            <a:ext cx="1121999" cy="11203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cubicBezTo>
                  <a:pt x="66256" y="120000"/>
                  <a:pt x="120000" y="66256"/>
                  <a:pt x="120000" y="0"/>
                </a:cubicBezTo>
                <a:cubicBezTo>
                  <a:pt x="0" y="0"/>
                  <a:pt x="0" y="0"/>
                  <a:pt x="0" y="0"/>
                </a:cubicBezTo>
                <a:lnTo>
                  <a:pt x="0" y="120000"/>
                </a:lnTo>
                <a:close/>
              </a:path>
            </a:pathLst>
          </a:custGeom>
          <a:solidFill>
            <a:srgbClr val="1F273B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endParaRPr sz="32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2" name="Shape 567"/>
          <p:cNvSpPr/>
          <p:nvPr/>
        </p:nvSpPr>
        <p:spPr>
          <a:xfrm>
            <a:off x="1388172" y="2405878"/>
            <a:ext cx="1918661" cy="1940212"/>
          </a:xfrm>
          <a:prstGeom prst="ellipse">
            <a:avLst/>
          </a:prstGeom>
          <a:gradFill>
            <a:gsLst>
              <a:gs pos="0">
                <a:srgbClr val="FFFFFF"/>
              </a:gs>
              <a:gs pos="81000">
                <a:srgbClr val="EEEEEE"/>
              </a:gs>
              <a:gs pos="100000">
                <a:srgbClr val="D8D8D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lIns="121900" tIns="1341100" rIns="121900" bIns="60933" anchor="ctr" anchorCtr="1">
            <a:noAutofit/>
          </a:bodyPr>
          <a:lstStyle/>
          <a:p>
            <a:pPr algn="ctr">
              <a:buSzPct val="25000"/>
            </a:pPr>
            <a:endParaRPr lang="en" sz="1333" kern="0" dirty="0">
              <a:solidFill>
                <a:srgbClr val="28324A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" name="Shape 569"/>
          <p:cNvSpPr/>
          <p:nvPr/>
        </p:nvSpPr>
        <p:spPr>
          <a:xfrm>
            <a:off x="1388173" y="1562905"/>
            <a:ext cx="165199" cy="165199"/>
          </a:xfrm>
          <a:prstGeom prst="ellipse">
            <a:avLst/>
          </a:prstGeom>
          <a:solidFill>
            <a:srgbClr val="AFF000"/>
          </a:solidFill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4" name="Shape 570"/>
          <p:cNvSpPr/>
          <p:nvPr/>
        </p:nvSpPr>
        <p:spPr>
          <a:xfrm>
            <a:off x="3141635" y="1562905"/>
            <a:ext cx="165199" cy="165199"/>
          </a:xfrm>
          <a:prstGeom prst="ellipse">
            <a:avLst/>
          </a:prstGeom>
          <a:solidFill>
            <a:srgbClr val="00CEF6"/>
          </a:solidFill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5" name="Shape 571"/>
          <p:cNvSpPr/>
          <p:nvPr/>
        </p:nvSpPr>
        <p:spPr>
          <a:xfrm>
            <a:off x="3996682" y="2405878"/>
            <a:ext cx="165199" cy="165199"/>
          </a:xfrm>
          <a:prstGeom prst="ellipse">
            <a:avLst/>
          </a:prstGeom>
          <a:solidFill>
            <a:srgbClr val="00CEF6"/>
          </a:solidFill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6" name="Shape 572"/>
          <p:cNvSpPr/>
          <p:nvPr/>
        </p:nvSpPr>
        <p:spPr>
          <a:xfrm>
            <a:off x="3996682" y="4149427"/>
            <a:ext cx="165199" cy="165199"/>
          </a:xfrm>
          <a:prstGeom prst="ellipse">
            <a:avLst/>
          </a:prstGeom>
          <a:solidFill>
            <a:srgbClr val="28324A"/>
          </a:solidFill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7" name="Shape 573"/>
          <p:cNvSpPr/>
          <p:nvPr/>
        </p:nvSpPr>
        <p:spPr>
          <a:xfrm>
            <a:off x="1388173" y="5000981"/>
            <a:ext cx="165199" cy="165199"/>
          </a:xfrm>
          <a:prstGeom prst="ellipse">
            <a:avLst/>
          </a:prstGeom>
          <a:solidFill>
            <a:srgbClr val="3C78D8"/>
          </a:solidFill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8" name="Shape 574"/>
          <p:cNvSpPr/>
          <p:nvPr/>
        </p:nvSpPr>
        <p:spPr>
          <a:xfrm>
            <a:off x="3141635" y="5000981"/>
            <a:ext cx="165199" cy="165199"/>
          </a:xfrm>
          <a:prstGeom prst="ellipse">
            <a:avLst/>
          </a:prstGeom>
          <a:solidFill>
            <a:srgbClr val="28324A"/>
          </a:solidFill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9" name="Shape 575"/>
          <p:cNvSpPr/>
          <p:nvPr/>
        </p:nvSpPr>
        <p:spPr>
          <a:xfrm>
            <a:off x="530827" y="2405878"/>
            <a:ext cx="165199" cy="165199"/>
          </a:xfrm>
          <a:prstGeom prst="ellipse">
            <a:avLst/>
          </a:prstGeom>
          <a:solidFill>
            <a:srgbClr val="AFF000"/>
          </a:solidFill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0" name="Shape 576"/>
          <p:cNvSpPr/>
          <p:nvPr/>
        </p:nvSpPr>
        <p:spPr>
          <a:xfrm>
            <a:off x="530827" y="4149427"/>
            <a:ext cx="165199" cy="165199"/>
          </a:xfrm>
          <a:prstGeom prst="ellipse">
            <a:avLst/>
          </a:prstGeom>
          <a:solidFill>
            <a:srgbClr val="3C78D8"/>
          </a:solidFill>
          <a:ln w="254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1" name="Shape 577"/>
          <p:cNvSpPr/>
          <p:nvPr/>
        </p:nvSpPr>
        <p:spPr>
          <a:xfrm rot="5400000">
            <a:off x="3913895" y="3018303"/>
            <a:ext cx="700399" cy="700399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2" name="Shape 578"/>
          <p:cNvSpPr/>
          <p:nvPr/>
        </p:nvSpPr>
        <p:spPr>
          <a:xfrm rot="5400000">
            <a:off x="87762" y="3018303"/>
            <a:ext cx="700399" cy="700399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3" name="Shape 579"/>
          <p:cNvSpPr/>
          <p:nvPr/>
        </p:nvSpPr>
        <p:spPr>
          <a:xfrm>
            <a:off x="2000642" y="1105235"/>
            <a:ext cx="700399" cy="700399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4" name="Shape 580"/>
          <p:cNvSpPr/>
          <p:nvPr/>
        </p:nvSpPr>
        <p:spPr>
          <a:xfrm>
            <a:off x="2000642" y="4931366"/>
            <a:ext cx="700399" cy="700399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algn="ctr"/>
            <a:endParaRPr sz="3200" kern="0">
              <a:solidFill>
                <a:srgbClr val="FFFFFF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329094" y="2574847"/>
            <a:ext cx="2036807" cy="1528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333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Используются: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333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ХУДОЖЕСТВЕННЫЕ ТЕКСТЫ </a:t>
            </a:r>
            <a:endParaRPr lang="en-US" sz="1333" dirty="0">
              <a:solidFill>
                <a:prstClr val="black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333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ТЕКСТЫ РАЗНЫХ ЖАНРОВ</a:t>
            </a:r>
            <a:endParaRPr lang="en-US" sz="1333" dirty="0">
              <a:solidFill>
                <a:prstClr val="black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333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АУТЕНТИЧНЫЕ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333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ТЕКСТЫ</a:t>
            </a:r>
            <a:endParaRPr lang="ru-RU" sz="1333" dirty="0">
              <a:solidFill>
                <a:prstClr val="black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-7483" y="164638"/>
            <a:ext cx="12199483" cy="453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ru-RU" sz="2933" dirty="0">
                <a:solidFill>
                  <a:prstClr val="black"/>
                </a:solidFill>
                <a:latin typeface="Arial Narrow" panose="020B0606020202030204" pitchFamily="34" charset="0"/>
              </a:rPr>
              <a:t>Обучение языковым предметам</a:t>
            </a:r>
          </a:p>
        </p:txBody>
      </p:sp>
      <p:sp>
        <p:nvSpPr>
          <p:cNvPr id="40" name="Freeform 222"/>
          <p:cNvSpPr>
            <a:spLocks noEditPoints="1"/>
          </p:cNvSpPr>
          <p:nvPr/>
        </p:nvSpPr>
        <p:spPr bwMode="auto">
          <a:xfrm>
            <a:off x="2165387" y="1260138"/>
            <a:ext cx="354259" cy="335369"/>
          </a:xfrm>
          <a:custGeom>
            <a:avLst/>
            <a:gdLst>
              <a:gd name="T0" fmla="*/ 168 w 185"/>
              <a:gd name="T1" fmla="*/ 118 h 185"/>
              <a:gd name="T2" fmla="*/ 168 w 185"/>
              <a:gd name="T3" fmla="*/ 50 h 185"/>
              <a:gd name="T4" fmla="*/ 118 w 185"/>
              <a:gd name="T5" fmla="*/ 0 h 185"/>
              <a:gd name="T6" fmla="*/ 67 w 185"/>
              <a:gd name="T7" fmla="*/ 0 h 185"/>
              <a:gd name="T8" fmla="*/ 16 w 185"/>
              <a:gd name="T9" fmla="*/ 50 h 185"/>
              <a:gd name="T10" fmla="*/ 16 w 185"/>
              <a:gd name="T11" fmla="*/ 118 h 185"/>
              <a:gd name="T12" fmla="*/ 0 w 185"/>
              <a:gd name="T13" fmla="*/ 135 h 185"/>
              <a:gd name="T14" fmla="*/ 0 w 185"/>
              <a:gd name="T15" fmla="*/ 152 h 185"/>
              <a:gd name="T16" fmla="*/ 16 w 185"/>
              <a:gd name="T17" fmla="*/ 169 h 185"/>
              <a:gd name="T18" fmla="*/ 17 w 185"/>
              <a:gd name="T19" fmla="*/ 169 h 185"/>
              <a:gd name="T20" fmla="*/ 37 w 185"/>
              <a:gd name="T21" fmla="*/ 185 h 185"/>
              <a:gd name="T22" fmla="*/ 59 w 185"/>
              <a:gd name="T23" fmla="*/ 164 h 185"/>
              <a:gd name="T24" fmla="*/ 59 w 185"/>
              <a:gd name="T25" fmla="*/ 122 h 185"/>
              <a:gd name="T26" fmla="*/ 37 w 185"/>
              <a:gd name="T27" fmla="*/ 101 h 185"/>
              <a:gd name="T28" fmla="*/ 25 w 185"/>
              <a:gd name="T29" fmla="*/ 105 h 185"/>
              <a:gd name="T30" fmla="*/ 25 w 185"/>
              <a:gd name="T31" fmla="*/ 50 h 185"/>
              <a:gd name="T32" fmla="*/ 67 w 185"/>
              <a:gd name="T33" fmla="*/ 8 h 185"/>
              <a:gd name="T34" fmla="*/ 118 w 185"/>
              <a:gd name="T35" fmla="*/ 8 h 185"/>
              <a:gd name="T36" fmla="*/ 160 w 185"/>
              <a:gd name="T37" fmla="*/ 50 h 185"/>
              <a:gd name="T38" fmla="*/ 160 w 185"/>
              <a:gd name="T39" fmla="*/ 105 h 185"/>
              <a:gd name="T40" fmla="*/ 147 w 185"/>
              <a:gd name="T41" fmla="*/ 101 h 185"/>
              <a:gd name="T42" fmla="*/ 126 w 185"/>
              <a:gd name="T43" fmla="*/ 122 h 185"/>
              <a:gd name="T44" fmla="*/ 126 w 185"/>
              <a:gd name="T45" fmla="*/ 164 h 185"/>
              <a:gd name="T46" fmla="*/ 147 w 185"/>
              <a:gd name="T47" fmla="*/ 185 h 185"/>
              <a:gd name="T48" fmla="*/ 168 w 185"/>
              <a:gd name="T49" fmla="*/ 169 h 185"/>
              <a:gd name="T50" fmla="*/ 168 w 185"/>
              <a:gd name="T51" fmla="*/ 169 h 185"/>
              <a:gd name="T52" fmla="*/ 185 w 185"/>
              <a:gd name="T53" fmla="*/ 152 h 185"/>
              <a:gd name="T54" fmla="*/ 185 w 185"/>
              <a:gd name="T55" fmla="*/ 135 h 185"/>
              <a:gd name="T56" fmla="*/ 168 w 185"/>
              <a:gd name="T57" fmla="*/ 118 h 185"/>
              <a:gd name="T58" fmla="*/ 16 w 185"/>
              <a:gd name="T59" fmla="*/ 160 h 185"/>
              <a:gd name="T60" fmla="*/ 8 w 185"/>
              <a:gd name="T61" fmla="*/ 152 h 185"/>
              <a:gd name="T62" fmla="*/ 8 w 185"/>
              <a:gd name="T63" fmla="*/ 135 h 185"/>
              <a:gd name="T64" fmla="*/ 16 w 185"/>
              <a:gd name="T65" fmla="*/ 126 h 185"/>
              <a:gd name="T66" fmla="*/ 16 w 185"/>
              <a:gd name="T67" fmla="*/ 160 h 185"/>
              <a:gd name="T68" fmla="*/ 37 w 185"/>
              <a:gd name="T69" fmla="*/ 109 h 185"/>
              <a:gd name="T70" fmla="*/ 50 w 185"/>
              <a:gd name="T71" fmla="*/ 122 h 185"/>
              <a:gd name="T72" fmla="*/ 50 w 185"/>
              <a:gd name="T73" fmla="*/ 164 h 185"/>
              <a:gd name="T74" fmla="*/ 37 w 185"/>
              <a:gd name="T75" fmla="*/ 177 h 185"/>
              <a:gd name="T76" fmla="*/ 25 w 185"/>
              <a:gd name="T77" fmla="*/ 164 h 185"/>
              <a:gd name="T78" fmla="*/ 25 w 185"/>
              <a:gd name="T79" fmla="*/ 122 h 185"/>
              <a:gd name="T80" fmla="*/ 37 w 185"/>
              <a:gd name="T81" fmla="*/ 109 h 185"/>
              <a:gd name="T82" fmla="*/ 160 w 185"/>
              <a:gd name="T83" fmla="*/ 164 h 185"/>
              <a:gd name="T84" fmla="*/ 147 w 185"/>
              <a:gd name="T85" fmla="*/ 177 h 185"/>
              <a:gd name="T86" fmla="*/ 135 w 185"/>
              <a:gd name="T87" fmla="*/ 164 h 185"/>
              <a:gd name="T88" fmla="*/ 135 w 185"/>
              <a:gd name="T89" fmla="*/ 122 h 185"/>
              <a:gd name="T90" fmla="*/ 147 w 185"/>
              <a:gd name="T91" fmla="*/ 109 h 185"/>
              <a:gd name="T92" fmla="*/ 160 w 185"/>
              <a:gd name="T93" fmla="*/ 122 h 185"/>
              <a:gd name="T94" fmla="*/ 160 w 185"/>
              <a:gd name="T95" fmla="*/ 164 h 185"/>
              <a:gd name="T96" fmla="*/ 177 w 185"/>
              <a:gd name="T97" fmla="*/ 152 h 185"/>
              <a:gd name="T98" fmla="*/ 168 w 185"/>
              <a:gd name="T99" fmla="*/ 160 h 185"/>
              <a:gd name="T100" fmla="*/ 168 w 185"/>
              <a:gd name="T101" fmla="*/ 126 h 185"/>
              <a:gd name="T102" fmla="*/ 177 w 185"/>
              <a:gd name="T103" fmla="*/ 135 h 185"/>
              <a:gd name="T104" fmla="*/ 177 w 185"/>
              <a:gd name="T105" fmla="*/ 15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5" h="185">
                <a:moveTo>
                  <a:pt x="168" y="118"/>
                </a:moveTo>
                <a:cubicBezTo>
                  <a:pt x="168" y="50"/>
                  <a:pt x="168" y="50"/>
                  <a:pt x="168" y="50"/>
                </a:cubicBezTo>
                <a:cubicBezTo>
                  <a:pt x="168" y="22"/>
                  <a:pt x="146" y="0"/>
                  <a:pt x="118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39" y="0"/>
                  <a:pt x="16" y="22"/>
                  <a:pt x="16" y="50"/>
                </a:cubicBezTo>
                <a:cubicBezTo>
                  <a:pt x="16" y="118"/>
                  <a:pt x="16" y="118"/>
                  <a:pt x="16" y="118"/>
                </a:cubicBezTo>
                <a:cubicBezTo>
                  <a:pt x="7" y="118"/>
                  <a:pt x="0" y="125"/>
                  <a:pt x="0" y="135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61"/>
                  <a:pt x="7" y="169"/>
                  <a:pt x="16" y="169"/>
                </a:cubicBezTo>
                <a:cubicBezTo>
                  <a:pt x="17" y="169"/>
                  <a:pt x="17" y="169"/>
                  <a:pt x="17" y="169"/>
                </a:cubicBezTo>
                <a:cubicBezTo>
                  <a:pt x="19" y="178"/>
                  <a:pt x="27" y="185"/>
                  <a:pt x="37" y="185"/>
                </a:cubicBezTo>
                <a:cubicBezTo>
                  <a:pt x="49" y="185"/>
                  <a:pt x="59" y="176"/>
                  <a:pt x="59" y="164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9" y="110"/>
                  <a:pt x="49" y="101"/>
                  <a:pt x="37" y="101"/>
                </a:cubicBezTo>
                <a:cubicBezTo>
                  <a:pt x="33" y="101"/>
                  <a:pt x="28" y="103"/>
                  <a:pt x="25" y="105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27"/>
                  <a:pt x="44" y="8"/>
                  <a:pt x="67" y="8"/>
                </a:cubicBezTo>
                <a:cubicBezTo>
                  <a:pt x="118" y="8"/>
                  <a:pt x="118" y="8"/>
                  <a:pt x="118" y="8"/>
                </a:cubicBezTo>
                <a:cubicBezTo>
                  <a:pt x="141" y="8"/>
                  <a:pt x="160" y="27"/>
                  <a:pt x="160" y="50"/>
                </a:cubicBezTo>
                <a:cubicBezTo>
                  <a:pt x="160" y="105"/>
                  <a:pt x="160" y="105"/>
                  <a:pt x="160" y="105"/>
                </a:cubicBezTo>
                <a:cubicBezTo>
                  <a:pt x="156" y="103"/>
                  <a:pt x="152" y="101"/>
                  <a:pt x="147" y="101"/>
                </a:cubicBezTo>
                <a:cubicBezTo>
                  <a:pt x="136" y="101"/>
                  <a:pt x="126" y="110"/>
                  <a:pt x="126" y="122"/>
                </a:cubicBezTo>
                <a:cubicBezTo>
                  <a:pt x="126" y="164"/>
                  <a:pt x="126" y="164"/>
                  <a:pt x="126" y="164"/>
                </a:cubicBezTo>
                <a:cubicBezTo>
                  <a:pt x="126" y="176"/>
                  <a:pt x="136" y="185"/>
                  <a:pt x="147" y="185"/>
                </a:cubicBezTo>
                <a:cubicBezTo>
                  <a:pt x="157" y="185"/>
                  <a:pt x="166" y="178"/>
                  <a:pt x="168" y="169"/>
                </a:cubicBezTo>
                <a:cubicBezTo>
                  <a:pt x="168" y="169"/>
                  <a:pt x="168" y="169"/>
                  <a:pt x="168" y="169"/>
                </a:cubicBezTo>
                <a:cubicBezTo>
                  <a:pt x="178" y="169"/>
                  <a:pt x="185" y="161"/>
                  <a:pt x="185" y="152"/>
                </a:cubicBezTo>
                <a:cubicBezTo>
                  <a:pt x="185" y="135"/>
                  <a:pt x="185" y="135"/>
                  <a:pt x="185" y="135"/>
                </a:cubicBezTo>
                <a:cubicBezTo>
                  <a:pt x="185" y="125"/>
                  <a:pt x="178" y="118"/>
                  <a:pt x="168" y="118"/>
                </a:cubicBezTo>
                <a:close/>
                <a:moveTo>
                  <a:pt x="16" y="160"/>
                </a:moveTo>
                <a:cubicBezTo>
                  <a:pt x="12" y="160"/>
                  <a:pt x="8" y="156"/>
                  <a:pt x="8" y="152"/>
                </a:cubicBezTo>
                <a:cubicBezTo>
                  <a:pt x="8" y="135"/>
                  <a:pt x="8" y="135"/>
                  <a:pt x="8" y="135"/>
                </a:cubicBezTo>
                <a:cubicBezTo>
                  <a:pt x="8" y="130"/>
                  <a:pt x="12" y="126"/>
                  <a:pt x="16" y="126"/>
                </a:cubicBezTo>
                <a:lnTo>
                  <a:pt x="16" y="160"/>
                </a:lnTo>
                <a:close/>
                <a:moveTo>
                  <a:pt x="37" y="109"/>
                </a:moveTo>
                <a:cubicBezTo>
                  <a:pt x="44" y="109"/>
                  <a:pt x="50" y="115"/>
                  <a:pt x="50" y="122"/>
                </a:cubicBezTo>
                <a:cubicBezTo>
                  <a:pt x="50" y="164"/>
                  <a:pt x="50" y="164"/>
                  <a:pt x="50" y="164"/>
                </a:cubicBezTo>
                <a:cubicBezTo>
                  <a:pt x="50" y="171"/>
                  <a:pt x="44" y="177"/>
                  <a:pt x="37" y="177"/>
                </a:cubicBezTo>
                <a:cubicBezTo>
                  <a:pt x="30" y="177"/>
                  <a:pt x="25" y="171"/>
                  <a:pt x="25" y="164"/>
                </a:cubicBezTo>
                <a:cubicBezTo>
                  <a:pt x="25" y="122"/>
                  <a:pt x="25" y="122"/>
                  <a:pt x="25" y="122"/>
                </a:cubicBezTo>
                <a:cubicBezTo>
                  <a:pt x="25" y="115"/>
                  <a:pt x="30" y="109"/>
                  <a:pt x="37" y="109"/>
                </a:cubicBezTo>
                <a:close/>
                <a:moveTo>
                  <a:pt x="160" y="164"/>
                </a:moveTo>
                <a:cubicBezTo>
                  <a:pt x="160" y="171"/>
                  <a:pt x="154" y="177"/>
                  <a:pt x="147" y="177"/>
                </a:cubicBezTo>
                <a:cubicBezTo>
                  <a:pt x="140" y="177"/>
                  <a:pt x="135" y="171"/>
                  <a:pt x="135" y="164"/>
                </a:cubicBezTo>
                <a:cubicBezTo>
                  <a:pt x="135" y="122"/>
                  <a:pt x="135" y="122"/>
                  <a:pt x="135" y="122"/>
                </a:cubicBezTo>
                <a:cubicBezTo>
                  <a:pt x="135" y="115"/>
                  <a:pt x="140" y="109"/>
                  <a:pt x="147" y="109"/>
                </a:cubicBezTo>
                <a:cubicBezTo>
                  <a:pt x="154" y="109"/>
                  <a:pt x="160" y="115"/>
                  <a:pt x="160" y="122"/>
                </a:cubicBezTo>
                <a:lnTo>
                  <a:pt x="160" y="164"/>
                </a:lnTo>
                <a:close/>
                <a:moveTo>
                  <a:pt x="177" y="152"/>
                </a:moveTo>
                <a:cubicBezTo>
                  <a:pt x="177" y="156"/>
                  <a:pt x="173" y="160"/>
                  <a:pt x="168" y="160"/>
                </a:cubicBezTo>
                <a:cubicBezTo>
                  <a:pt x="168" y="126"/>
                  <a:pt x="168" y="126"/>
                  <a:pt x="168" y="126"/>
                </a:cubicBezTo>
                <a:cubicBezTo>
                  <a:pt x="173" y="126"/>
                  <a:pt x="177" y="130"/>
                  <a:pt x="177" y="135"/>
                </a:cubicBezTo>
                <a:lnTo>
                  <a:pt x="177" y="15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6025" y="2067635"/>
            <a:ext cx="1130438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Слушание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777971" y="2067635"/>
            <a:ext cx="1156086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Говорение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7745" y="4284079"/>
            <a:ext cx="878767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67" dirty="0">
                <a:solidFill>
                  <a:prstClr val="white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Письмо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934013" y="4287983"/>
            <a:ext cx="896399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67" dirty="0">
                <a:solidFill>
                  <a:prstClr val="white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Чтение </a:t>
            </a:r>
          </a:p>
        </p:txBody>
      </p:sp>
      <p:sp>
        <p:nvSpPr>
          <p:cNvPr id="45" name="Freeform 213"/>
          <p:cNvSpPr>
            <a:spLocks noEditPoints="1"/>
          </p:cNvSpPr>
          <p:nvPr/>
        </p:nvSpPr>
        <p:spPr bwMode="auto">
          <a:xfrm>
            <a:off x="4125733" y="3186780"/>
            <a:ext cx="320620" cy="335369"/>
          </a:xfrm>
          <a:custGeom>
            <a:avLst/>
            <a:gdLst>
              <a:gd name="T0" fmla="*/ 144 w 168"/>
              <a:gd name="T1" fmla="*/ 48 h 185"/>
              <a:gd name="T2" fmla="*/ 144 w 168"/>
              <a:gd name="T3" fmla="*/ 48 h 185"/>
              <a:gd name="T4" fmla="*/ 142 w 168"/>
              <a:gd name="T5" fmla="*/ 47 h 185"/>
              <a:gd name="T6" fmla="*/ 138 w 168"/>
              <a:gd name="T7" fmla="*/ 52 h 185"/>
              <a:gd name="T8" fmla="*/ 140 w 168"/>
              <a:gd name="T9" fmla="*/ 55 h 185"/>
              <a:gd name="T10" fmla="*/ 140 w 168"/>
              <a:gd name="T11" fmla="*/ 55 h 185"/>
              <a:gd name="T12" fmla="*/ 160 w 168"/>
              <a:gd name="T13" fmla="*/ 93 h 185"/>
              <a:gd name="T14" fmla="*/ 140 w 168"/>
              <a:gd name="T15" fmla="*/ 130 h 185"/>
              <a:gd name="T16" fmla="*/ 140 w 168"/>
              <a:gd name="T17" fmla="*/ 130 h 185"/>
              <a:gd name="T18" fmla="*/ 138 w 168"/>
              <a:gd name="T19" fmla="*/ 133 h 185"/>
              <a:gd name="T20" fmla="*/ 142 w 168"/>
              <a:gd name="T21" fmla="*/ 138 h 185"/>
              <a:gd name="T22" fmla="*/ 144 w 168"/>
              <a:gd name="T23" fmla="*/ 137 h 185"/>
              <a:gd name="T24" fmla="*/ 144 w 168"/>
              <a:gd name="T25" fmla="*/ 137 h 185"/>
              <a:gd name="T26" fmla="*/ 168 w 168"/>
              <a:gd name="T27" fmla="*/ 93 h 185"/>
              <a:gd name="T28" fmla="*/ 144 w 168"/>
              <a:gd name="T29" fmla="*/ 48 h 185"/>
              <a:gd name="T30" fmla="*/ 122 w 168"/>
              <a:gd name="T31" fmla="*/ 67 h 185"/>
              <a:gd name="T32" fmla="*/ 118 w 168"/>
              <a:gd name="T33" fmla="*/ 71 h 185"/>
              <a:gd name="T34" fmla="*/ 122 w 168"/>
              <a:gd name="T35" fmla="*/ 76 h 185"/>
              <a:gd name="T36" fmla="*/ 135 w 168"/>
              <a:gd name="T37" fmla="*/ 93 h 185"/>
              <a:gd name="T38" fmla="*/ 122 w 168"/>
              <a:gd name="T39" fmla="*/ 109 h 185"/>
              <a:gd name="T40" fmla="*/ 118 w 168"/>
              <a:gd name="T41" fmla="*/ 114 h 185"/>
              <a:gd name="T42" fmla="*/ 122 w 168"/>
              <a:gd name="T43" fmla="*/ 118 h 185"/>
              <a:gd name="T44" fmla="*/ 143 w 168"/>
              <a:gd name="T45" fmla="*/ 93 h 185"/>
              <a:gd name="T46" fmla="*/ 122 w 168"/>
              <a:gd name="T47" fmla="*/ 67 h 185"/>
              <a:gd name="T48" fmla="*/ 101 w 168"/>
              <a:gd name="T49" fmla="*/ 12 h 185"/>
              <a:gd name="T50" fmla="*/ 88 w 168"/>
              <a:gd name="T51" fmla="*/ 0 h 185"/>
              <a:gd name="T52" fmla="*/ 79 w 168"/>
              <a:gd name="T53" fmla="*/ 4 h 185"/>
              <a:gd name="T54" fmla="*/ 27 w 168"/>
              <a:gd name="T55" fmla="*/ 51 h 185"/>
              <a:gd name="T56" fmla="*/ 0 w 168"/>
              <a:gd name="T57" fmla="*/ 93 h 185"/>
              <a:gd name="T58" fmla="*/ 28 w 168"/>
              <a:gd name="T59" fmla="*/ 135 h 185"/>
              <a:gd name="T60" fmla="*/ 79 w 168"/>
              <a:gd name="T61" fmla="*/ 182 h 185"/>
              <a:gd name="T62" fmla="*/ 88 w 168"/>
              <a:gd name="T63" fmla="*/ 185 h 185"/>
              <a:gd name="T64" fmla="*/ 101 w 168"/>
              <a:gd name="T65" fmla="*/ 173 h 185"/>
              <a:gd name="T66" fmla="*/ 101 w 168"/>
              <a:gd name="T67" fmla="*/ 172 h 185"/>
              <a:gd name="T68" fmla="*/ 101 w 168"/>
              <a:gd name="T69" fmla="*/ 13 h 185"/>
              <a:gd name="T70" fmla="*/ 101 w 168"/>
              <a:gd name="T71" fmla="*/ 12 h 185"/>
              <a:gd name="T72" fmla="*/ 25 w 168"/>
              <a:gd name="T73" fmla="*/ 126 h 185"/>
              <a:gd name="T74" fmla="*/ 8 w 168"/>
              <a:gd name="T75" fmla="*/ 93 h 185"/>
              <a:gd name="T76" fmla="*/ 25 w 168"/>
              <a:gd name="T77" fmla="*/ 60 h 185"/>
              <a:gd name="T78" fmla="*/ 25 w 168"/>
              <a:gd name="T79" fmla="*/ 126 h 185"/>
              <a:gd name="T80" fmla="*/ 76 w 168"/>
              <a:gd name="T81" fmla="*/ 167 h 185"/>
              <a:gd name="T82" fmla="*/ 33 w 168"/>
              <a:gd name="T83" fmla="*/ 128 h 185"/>
              <a:gd name="T84" fmla="*/ 33 w 168"/>
              <a:gd name="T85" fmla="*/ 57 h 185"/>
              <a:gd name="T86" fmla="*/ 35 w 168"/>
              <a:gd name="T87" fmla="*/ 55 h 185"/>
              <a:gd name="T88" fmla="*/ 35 w 168"/>
              <a:gd name="T89" fmla="*/ 55 h 185"/>
              <a:gd name="T90" fmla="*/ 76 w 168"/>
              <a:gd name="T91" fmla="*/ 18 h 185"/>
              <a:gd name="T92" fmla="*/ 76 w 168"/>
              <a:gd name="T93" fmla="*/ 167 h 185"/>
              <a:gd name="T94" fmla="*/ 92 w 168"/>
              <a:gd name="T95" fmla="*/ 173 h 185"/>
              <a:gd name="T96" fmla="*/ 88 w 168"/>
              <a:gd name="T97" fmla="*/ 177 h 185"/>
              <a:gd name="T98" fmla="*/ 85 w 168"/>
              <a:gd name="T99" fmla="*/ 176 h 185"/>
              <a:gd name="T100" fmla="*/ 85 w 168"/>
              <a:gd name="T101" fmla="*/ 176 h 185"/>
              <a:gd name="T102" fmla="*/ 84 w 168"/>
              <a:gd name="T103" fmla="*/ 175 h 185"/>
              <a:gd name="T104" fmla="*/ 84 w 168"/>
              <a:gd name="T105" fmla="*/ 11 h 185"/>
              <a:gd name="T106" fmla="*/ 85 w 168"/>
              <a:gd name="T107" fmla="*/ 9 h 185"/>
              <a:gd name="T108" fmla="*/ 85 w 168"/>
              <a:gd name="T109" fmla="*/ 9 h 185"/>
              <a:gd name="T110" fmla="*/ 88 w 168"/>
              <a:gd name="T111" fmla="*/ 8 h 185"/>
              <a:gd name="T112" fmla="*/ 92 w 168"/>
              <a:gd name="T113" fmla="*/ 12 h 185"/>
              <a:gd name="T114" fmla="*/ 92 w 168"/>
              <a:gd name="T115" fmla="*/ 173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68" h="185">
                <a:moveTo>
                  <a:pt x="144" y="48"/>
                </a:moveTo>
                <a:cubicBezTo>
                  <a:pt x="144" y="48"/>
                  <a:pt x="144" y="48"/>
                  <a:pt x="144" y="48"/>
                </a:cubicBezTo>
                <a:cubicBezTo>
                  <a:pt x="143" y="48"/>
                  <a:pt x="143" y="47"/>
                  <a:pt x="142" y="47"/>
                </a:cubicBezTo>
                <a:cubicBezTo>
                  <a:pt x="139" y="47"/>
                  <a:pt x="138" y="49"/>
                  <a:pt x="138" y="52"/>
                </a:cubicBezTo>
                <a:cubicBezTo>
                  <a:pt x="138" y="53"/>
                  <a:pt x="138" y="54"/>
                  <a:pt x="140" y="55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52" y="62"/>
                  <a:pt x="160" y="76"/>
                  <a:pt x="160" y="93"/>
                </a:cubicBezTo>
                <a:cubicBezTo>
                  <a:pt x="160" y="109"/>
                  <a:pt x="152" y="123"/>
                  <a:pt x="140" y="130"/>
                </a:cubicBezTo>
                <a:cubicBezTo>
                  <a:pt x="140" y="130"/>
                  <a:pt x="140" y="130"/>
                  <a:pt x="140" y="130"/>
                </a:cubicBezTo>
                <a:cubicBezTo>
                  <a:pt x="138" y="131"/>
                  <a:pt x="138" y="132"/>
                  <a:pt x="138" y="133"/>
                </a:cubicBezTo>
                <a:cubicBezTo>
                  <a:pt x="138" y="136"/>
                  <a:pt x="140" y="138"/>
                  <a:pt x="142" y="138"/>
                </a:cubicBezTo>
                <a:cubicBezTo>
                  <a:pt x="143" y="138"/>
                  <a:pt x="143" y="137"/>
                  <a:pt x="144" y="137"/>
                </a:cubicBezTo>
                <a:cubicBezTo>
                  <a:pt x="144" y="137"/>
                  <a:pt x="144" y="137"/>
                  <a:pt x="144" y="137"/>
                </a:cubicBezTo>
                <a:cubicBezTo>
                  <a:pt x="159" y="129"/>
                  <a:pt x="168" y="112"/>
                  <a:pt x="168" y="93"/>
                </a:cubicBezTo>
                <a:cubicBezTo>
                  <a:pt x="168" y="73"/>
                  <a:pt x="158" y="57"/>
                  <a:pt x="144" y="48"/>
                </a:cubicBezTo>
                <a:close/>
                <a:moveTo>
                  <a:pt x="122" y="67"/>
                </a:moveTo>
                <a:cubicBezTo>
                  <a:pt x="120" y="67"/>
                  <a:pt x="118" y="69"/>
                  <a:pt x="118" y="71"/>
                </a:cubicBezTo>
                <a:cubicBezTo>
                  <a:pt x="118" y="74"/>
                  <a:pt x="120" y="76"/>
                  <a:pt x="122" y="76"/>
                </a:cubicBezTo>
                <a:cubicBezTo>
                  <a:pt x="129" y="76"/>
                  <a:pt x="135" y="83"/>
                  <a:pt x="135" y="93"/>
                </a:cubicBezTo>
                <a:cubicBezTo>
                  <a:pt x="135" y="102"/>
                  <a:pt x="129" y="109"/>
                  <a:pt x="122" y="109"/>
                </a:cubicBezTo>
                <a:cubicBezTo>
                  <a:pt x="120" y="109"/>
                  <a:pt x="118" y="111"/>
                  <a:pt x="118" y="114"/>
                </a:cubicBezTo>
                <a:cubicBezTo>
                  <a:pt x="118" y="116"/>
                  <a:pt x="120" y="118"/>
                  <a:pt x="122" y="118"/>
                </a:cubicBezTo>
                <a:cubicBezTo>
                  <a:pt x="134" y="118"/>
                  <a:pt x="143" y="107"/>
                  <a:pt x="143" y="93"/>
                </a:cubicBezTo>
                <a:cubicBezTo>
                  <a:pt x="143" y="79"/>
                  <a:pt x="134" y="67"/>
                  <a:pt x="122" y="67"/>
                </a:cubicBezTo>
                <a:close/>
                <a:moveTo>
                  <a:pt x="101" y="12"/>
                </a:moveTo>
                <a:cubicBezTo>
                  <a:pt x="101" y="5"/>
                  <a:pt x="95" y="0"/>
                  <a:pt x="88" y="0"/>
                </a:cubicBezTo>
                <a:cubicBezTo>
                  <a:pt x="85" y="0"/>
                  <a:pt x="81" y="1"/>
                  <a:pt x="79" y="4"/>
                </a:cubicBezTo>
                <a:cubicBezTo>
                  <a:pt x="27" y="51"/>
                  <a:pt x="27" y="51"/>
                  <a:pt x="27" y="51"/>
                </a:cubicBezTo>
                <a:cubicBezTo>
                  <a:pt x="12" y="52"/>
                  <a:pt x="0" y="70"/>
                  <a:pt x="0" y="93"/>
                </a:cubicBezTo>
                <a:cubicBezTo>
                  <a:pt x="0" y="115"/>
                  <a:pt x="12" y="134"/>
                  <a:pt x="28" y="135"/>
                </a:cubicBezTo>
                <a:cubicBezTo>
                  <a:pt x="79" y="182"/>
                  <a:pt x="79" y="182"/>
                  <a:pt x="79" y="182"/>
                </a:cubicBezTo>
                <a:cubicBezTo>
                  <a:pt x="81" y="184"/>
                  <a:pt x="85" y="185"/>
                  <a:pt x="88" y="185"/>
                </a:cubicBezTo>
                <a:cubicBezTo>
                  <a:pt x="95" y="185"/>
                  <a:pt x="101" y="180"/>
                  <a:pt x="101" y="173"/>
                </a:cubicBezTo>
                <a:cubicBezTo>
                  <a:pt x="101" y="173"/>
                  <a:pt x="101" y="172"/>
                  <a:pt x="101" y="172"/>
                </a:cubicBezTo>
                <a:cubicBezTo>
                  <a:pt x="101" y="13"/>
                  <a:pt x="101" y="13"/>
                  <a:pt x="101" y="13"/>
                </a:cubicBezTo>
                <a:cubicBezTo>
                  <a:pt x="101" y="13"/>
                  <a:pt x="101" y="13"/>
                  <a:pt x="101" y="12"/>
                </a:cubicBezTo>
                <a:close/>
                <a:moveTo>
                  <a:pt x="25" y="126"/>
                </a:moveTo>
                <a:cubicBezTo>
                  <a:pt x="15" y="123"/>
                  <a:pt x="8" y="109"/>
                  <a:pt x="8" y="93"/>
                </a:cubicBezTo>
                <a:cubicBezTo>
                  <a:pt x="8" y="76"/>
                  <a:pt x="15" y="63"/>
                  <a:pt x="25" y="60"/>
                </a:cubicBezTo>
                <a:lnTo>
                  <a:pt x="25" y="126"/>
                </a:lnTo>
                <a:close/>
                <a:moveTo>
                  <a:pt x="76" y="167"/>
                </a:moveTo>
                <a:cubicBezTo>
                  <a:pt x="33" y="128"/>
                  <a:pt x="33" y="128"/>
                  <a:pt x="33" y="128"/>
                </a:cubicBezTo>
                <a:cubicBezTo>
                  <a:pt x="33" y="57"/>
                  <a:pt x="33" y="57"/>
                  <a:pt x="33" y="57"/>
                </a:cubicBezTo>
                <a:cubicBezTo>
                  <a:pt x="35" y="55"/>
                  <a:pt x="35" y="55"/>
                  <a:pt x="35" y="55"/>
                </a:cubicBezTo>
                <a:cubicBezTo>
                  <a:pt x="35" y="55"/>
                  <a:pt x="35" y="55"/>
                  <a:pt x="35" y="55"/>
                </a:cubicBezTo>
                <a:cubicBezTo>
                  <a:pt x="76" y="18"/>
                  <a:pt x="76" y="18"/>
                  <a:pt x="76" y="18"/>
                </a:cubicBezTo>
                <a:lnTo>
                  <a:pt x="76" y="167"/>
                </a:lnTo>
                <a:close/>
                <a:moveTo>
                  <a:pt x="92" y="173"/>
                </a:moveTo>
                <a:cubicBezTo>
                  <a:pt x="92" y="175"/>
                  <a:pt x="91" y="177"/>
                  <a:pt x="88" y="177"/>
                </a:cubicBezTo>
                <a:cubicBezTo>
                  <a:pt x="87" y="177"/>
                  <a:pt x="86" y="176"/>
                  <a:pt x="85" y="176"/>
                </a:cubicBezTo>
                <a:cubicBezTo>
                  <a:pt x="85" y="176"/>
                  <a:pt x="85" y="176"/>
                  <a:pt x="85" y="176"/>
                </a:cubicBezTo>
                <a:cubicBezTo>
                  <a:pt x="84" y="175"/>
                  <a:pt x="84" y="175"/>
                  <a:pt x="84" y="175"/>
                </a:cubicBezTo>
                <a:cubicBezTo>
                  <a:pt x="84" y="11"/>
                  <a:pt x="84" y="11"/>
                  <a:pt x="84" y="11"/>
                </a:cubicBezTo>
                <a:cubicBezTo>
                  <a:pt x="85" y="9"/>
                  <a:pt x="85" y="9"/>
                  <a:pt x="85" y="9"/>
                </a:cubicBezTo>
                <a:cubicBezTo>
                  <a:pt x="85" y="9"/>
                  <a:pt x="85" y="9"/>
                  <a:pt x="85" y="9"/>
                </a:cubicBezTo>
                <a:cubicBezTo>
                  <a:pt x="86" y="9"/>
                  <a:pt x="87" y="8"/>
                  <a:pt x="88" y="8"/>
                </a:cubicBezTo>
                <a:cubicBezTo>
                  <a:pt x="91" y="8"/>
                  <a:pt x="92" y="10"/>
                  <a:pt x="92" y="12"/>
                </a:cubicBezTo>
                <a:lnTo>
                  <a:pt x="92" y="1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6" name="Freeform 87"/>
          <p:cNvSpPr>
            <a:spLocks noEditPoints="1"/>
          </p:cNvSpPr>
          <p:nvPr/>
        </p:nvSpPr>
        <p:spPr bwMode="auto">
          <a:xfrm>
            <a:off x="2185057" y="5137013"/>
            <a:ext cx="351119" cy="333379"/>
          </a:xfrm>
          <a:custGeom>
            <a:avLst/>
            <a:gdLst>
              <a:gd name="T0" fmla="*/ 46 w 186"/>
              <a:gd name="T1" fmla="*/ 139 h 186"/>
              <a:gd name="T2" fmla="*/ 82 w 186"/>
              <a:gd name="T3" fmla="*/ 133 h 186"/>
              <a:gd name="T4" fmla="*/ 179 w 186"/>
              <a:gd name="T5" fmla="*/ 36 h 186"/>
              <a:gd name="T6" fmla="*/ 186 w 186"/>
              <a:gd name="T7" fmla="*/ 21 h 186"/>
              <a:gd name="T8" fmla="*/ 165 w 186"/>
              <a:gd name="T9" fmla="*/ 0 h 186"/>
              <a:gd name="T10" fmla="*/ 150 w 186"/>
              <a:gd name="T11" fmla="*/ 6 h 186"/>
              <a:gd name="T12" fmla="*/ 53 w 186"/>
              <a:gd name="T13" fmla="*/ 103 h 186"/>
              <a:gd name="T14" fmla="*/ 46 w 186"/>
              <a:gd name="T15" fmla="*/ 139 h 186"/>
              <a:gd name="T16" fmla="*/ 156 w 186"/>
              <a:gd name="T17" fmla="*/ 12 h 186"/>
              <a:gd name="T18" fmla="*/ 165 w 186"/>
              <a:gd name="T19" fmla="*/ 9 h 186"/>
              <a:gd name="T20" fmla="*/ 177 w 186"/>
              <a:gd name="T21" fmla="*/ 21 h 186"/>
              <a:gd name="T22" fmla="*/ 174 w 186"/>
              <a:gd name="T23" fmla="*/ 30 h 186"/>
              <a:gd name="T24" fmla="*/ 168 w 186"/>
              <a:gd name="T25" fmla="*/ 36 h 186"/>
              <a:gd name="T26" fmla="*/ 150 w 186"/>
              <a:gd name="T27" fmla="*/ 18 h 186"/>
              <a:gd name="T28" fmla="*/ 156 w 186"/>
              <a:gd name="T29" fmla="*/ 12 h 186"/>
              <a:gd name="T30" fmla="*/ 144 w 186"/>
              <a:gd name="T31" fmla="*/ 24 h 186"/>
              <a:gd name="T32" fmla="*/ 162 w 186"/>
              <a:gd name="T33" fmla="*/ 42 h 186"/>
              <a:gd name="T34" fmla="*/ 84 w 186"/>
              <a:gd name="T35" fmla="*/ 119 h 186"/>
              <a:gd name="T36" fmla="*/ 84 w 186"/>
              <a:gd name="T37" fmla="*/ 102 h 186"/>
              <a:gd name="T38" fmla="*/ 67 w 186"/>
              <a:gd name="T39" fmla="*/ 102 h 186"/>
              <a:gd name="T40" fmla="*/ 144 w 186"/>
              <a:gd name="T41" fmla="*/ 24 h 186"/>
              <a:gd name="T42" fmla="*/ 60 w 186"/>
              <a:gd name="T43" fmla="*/ 110 h 186"/>
              <a:gd name="T44" fmla="*/ 76 w 186"/>
              <a:gd name="T45" fmla="*/ 110 h 186"/>
              <a:gd name="T46" fmla="*/ 76 w 186"/>
              <a:gd name="T47" fmla="*/ 126 h 186"/>
              <a:gd name="T48" fmla="*/ 57 w 186"/>
              <a:gd name="T49" fmla="*/ 129 h 186"/>
              <a:gd name="T50" fmla="*/ 60 w 186"/>
              <a:gd name="T51" fmla="*/ 110 h 186"/>
              <a:gd name="T52" fmla="*/ 181 w 186"/>
              <a:gd name="T53" fmla="*/ 64 h 186"/>
              <a:gd name="T54" fmla="*/ 177 w 186"/>
              <a:gd name="T55" fmla="*/ 68 h 186"/>
              <a:gd name="T56" fmla="*/ 177 w 186"/>
              <a:gd name="T57" fmla="*/ 161 h 186"/>
              <a:gd name="T58" fmla="*/ 160 w 186"/>
              <a:gd name="T59" fmla="*/ 177 h 186"/>
              <a:gd name="T60" fmla="*/ 25 w 186"/>
              <a:gd name="T61" fmla="*/ 177 h 186"/>
              <a:gd name="T62" fmla="*/ 8 w 186"/>
              <a:gd name="T63" fmla="*/ 161 h 186"/>
              <a:gd name="T64" fmla="*/ 8 w 186"/>
              <a:gd name="T65" fmla="*/ 26 h 186"/>
              <a:gd name="T66" fmla="*/ 25 w 186"/>
              <a:gd name="T67" fmla="*/ 9 h 186"/>
              <a:gd name="T68" fmla="*/ 118 w 186"/>
              <a:gd name="T69" fmla="*/ 9 h 186"/>
              <a:gd name="T70" fmla="*/ 122 w 186"/>
              <a:gd name="T71" fmla="*/ 4 h 186"/>
              <a:gd name="T72" fmla="*/ 118 w 186"/>
              <a:gd name="T73" fmla="*/ 0 h 186"/>
              <a:gd name="T74" fmla="*/ 25 w 186"/>
              <a:gd name="T75" fmla="*/ 0 h 186"/>
              <a:gd name="T76" fmla="*/ 0 w 186"/>
              <a:gd name="T77" fmla="*/ 26 h 186"/>
              <a:gd name="T78" fmla="*/ 0 w 186"/>
              <a:gd name="T79" fmla="*/ 161 h 186"/>
              <a:gd name="T80" fmla="*/ 25 w 186"/>
              <a:gd name="T81" fmla="*/ 186 h 186"/>
              <a:gd name="T82" fmla="*/ 160 w 186"/>
              <a:gd name="T83" fmla="*/ 186 h 186"/>
              <a:gd name="T84" fmla="*/ 186 w 186"/>
              <a:gd name="T85" fmla="*/ 161 h 186"/>
              <a:gd name="T86" fmla="*/ 186 w 186"/>
              <a:gd name="T87" fmla="*/ 68 h 186"/>
              <a:gd name="T88" fmla="*/ 181 w 186"/>
              <a:gd name="T89" fmla="*/ 64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86" h="186">
                <a:moveTo>
                  <a:pt x="46" y="139"/>
                </a:moveTo>
                <a:cubicBezTo>
                  <a:pt x="82" y="133"/>
                  <a:pt x="82" y="133"/>
                  <a:pt x="82" y="133"/>
                </a:cubicBezTo>
                <a:cubicBezTo>
                  <a:pt x="179" y="36"/>
                  <a:pt x="179" y="36"/>
                  <a:pt x="179" y="36"/>
                </a:cubicBezTo>
                <a:cubicBezTo>
                  <a:pt x="183" y="32"/>
                  <a:pt x="186" y="27"/>
                  <a:pt x="186" y="21"/>
                </a:cubicBezTo>
                <a:cubicBezTo>
                  <a:pt x="186" y="10"/>
                  <a:pt x="176" y="0"/>
                  <a:pt x="165" y="0"/>
                </a:cubicBezTo>
                <a:cubicBezTo>
                  <a:pt x="159" y="0"/>
                  <a:pt x="153" y="3"/>
                  <a:pt x="150" y="6"/>
                </a:cubicBezTo>
                <a:cubicBezTo>
                  <a:pt x="53" y="103"/>
                  <a:pt x="53" y="103"/>
                  <a:pt x="53" y="103"/>
                </a:cubicBezTo>
                <a:lnTo>
                  <a:pt x="46" y="139"/>
                </a:lnTo>
                <a:close/>
                <a:moveTo>
                  <a:pt x="156" y="12"/>
                </a:moveTo>
                <a:cubicBezTo>
                  <a:pt x="158" y="10"/>
                  <a:pt x="161" y="9"/>
                  <a:pt x="165" y="9"/>
                </a:cubicBezTo>
                <a:cubicBezTo>
                  <a:pt x="172" y="9"/>
                  <a:pt x="177" y="14"/>
                  <a:pt x="177" y="21"/>
                </a:cubicBezTo>
                <a:cubicBezTo>
                  <a:pt x="177" y="25"/>
                  <a:pt x="176" y="28"/>
                  <a:pt x="174" y="30"/>
                </a:cubicBezTo>
                <a:cubicBezTo>
                  <a:pt x="168" y="36"/>
                  <a:pt x="168" y="36"/>
                  <a:pt x="168" y="36"/>
                </a:cubicBezTo>
                <a:cubicBezTo>
                  <a:pt x="150" y="18"/>
                  <a:pt x="150" y="18"/>
                  <a:pt x="150" y="18"/>
                </a:cubicBezTo>
                <a:lnTo>
                  <a:pt x="156" y="12"/>
                </a:lnTo>
                <a:close/>
                <a:moveTo>
                  <a:pt x="144" y="24"/>
                </a:moveTo>
                <a:cubicBezTo>
                  <a:pt x="162" y="42"/>
                  <a:pt x="162" y="42"/>
                  <a:pt x="162" y="42"/>
                </a:cubicBezTo>
                <a:cubicBezTo>
                  <a:pt x="84" y="119"/>
                  <a:pt x="84" y="119"/>
                  <a:pt x="84" y="119"/>
                </a:cubicBezTo>
                <a:cubicBezTo>
                  <a:pt x="84" y="102"/>
                  <a:pt x="84" y="102"/>
                  <a:pt x="84" y="102"/>
                </a:cubicBezTo>
                <a:cubicBezTo>
                  <a:pt x="67" y="102"/>
                  <a:pt x="67" y="102"/>
                  <a:pt x="67" y="102"/>
                </a:cubicBezTo>
                <a:lnTo>
                  <a:pt x="144" y="24"/>
                </a:lnTo>
                <a:close/>
                <a:moveTo>
                  <a:pt x="60" y="110"/>
                </a:moveTo>
                <a:cubicBezTo>
                  <a:pt x="76" y="110"/>
                  <a:pt x="76" y="110"/>
                  <a:pt x="76" y="110"/>
                </a:cubicBezTo>
                <a:cubicBezTo>
                  <a:pt x="76" y="126"/>
                  <a:pt x="76" y="126"/>
                  <a:pt x="76" y="126"/>
                </a:cubicBezTo>
                <a:cubicBezTo>
                  <a:pt x="57" y="129"/>
                  <a:pt x="57" y="129"/>
                  <a:pt x="57" y="129"/>
                </a:cubicBezTo>
                <a:lnTo>
                  <a:pt x="60" y="110"/>
                </a:lnTo>
                <a:close/>
                <a:moveTo>
                  <a:pt x="181" y="64"/>
                </a:moveTo>
                <a:cubicBezTo>
                  <a:pt x="179" y="64"/>
                  <a:pt x="177" y="65"/>
                  <a:pt x="177" y="68"/>
                </a:cubicBezTo>
                <a:cubicBezTo>
                  <a:pt x="177" y="161"/>
                  <a:pt x="177" y="161"/>
                  <a:pt x="177" y="161"/>
                </a:cubicBezTo>
                <a:cubicBezTo>
                  <a:pt x="177" y="170"/>
                  <a:pt x="170" y="177"/>
                  <a:pt x="160" y="177"/>
                </a:cubicBezTo>
                <a:cubicBezTo>
                  <a:pt x="25" y="177"/>
                  <a:pt x="25" y="177"/>
                  <a:pt x="25" y="177"/>
                </a:cubicBezTo>
                <a:cubicBezTo>
                  <a:pt x="16" y="177"/>
                  <a:pt x="8" y="170"/>
                  <a:pt x="8" y="161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16"/>
                  <a:pt x="16" y="9"/>
                  <a:pt x="25" y="9"/>
                </a:cubicBezTo>
                <a:cubicBezTo>
                  <a:pt x="118" y="9"/>
                  <a:pt x="118" y="9"/>
                  <a:pt x="118" y="9"/>
                </a:cubicBezTo>
                <a:cubicBezTo>
                  <a:pt x="120" y="9"/>
                  <a:pt x="122" y="7"/>
                  <a:pt x="122" y="4"/>
                </a:cubicBezTo>
                <a:cubicBezTo>
                  <a:pt x="122" y="2"/>
                  <a:pt x="120" y="0"/>
                  <a:pt x="118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11" y="0"/>
                  <a:pt x="0" y="12"/>
                  <a:pt x="0" y="26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75"/>
                  <a:pt x="11" y="186"/>
                  <a:pt x="25" y="186"/>
                </a:cubicBezTo>
                <a:cubicBezTo>
                  <a:pt x="160" y="186"/>
                  <a:pt x="160" y="186"/>
                  <a:pt x="160" y="186"/>
                </a:cubicBezTo>
                <a:cubicBezTo>
                  <a:pt x="174" y="186"/>
                  <a:pt x="186" y="175"/>
                  <a:pt x="186" y="161"/>
                </a:cubicBezTo>
                <a:cubicBezTo>
                  <a:pt x="186" y="68"/>
                  <a:pt x="186" y="68"/>
                  <a:pt x="186" y="68"/>
                </a:cubicBezTo>
                <a:cubicBezTo>
                  <a:pt x="186" y="65"/>
                  <a:pt x="184" y="64"/>
                  <a:pt x="181" y="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Freeform 67"/>
          <p:cNvSpPr>
            <a:spLocks noEditPoints="1"/>
          </p:cNvSpPr>
          <p:nvPr/>
        </p:nvSpPr>
        <p:spPr bwMode="auto">
          <a:xfrm>
            <a:off x="278652" y="3184185"/>
            <a:ext cx="303665" cy="369360"/>
          </a:xfrm>
          <a:custGeom>
            <a:avLst/>
            <a:gdLst>
              <a:gd name="T0" fmla="*/ 135 w 152"/>
              <a:gd name="T1" fmla="*/ 0 h 185"/>
              <a:gd name="T2" fmla="*/ 17 w 152"/>
              <a:gd name="T3" fmla="*/ 0 h 185"/>
              <a:gd name="T4" fmla="*/ 0 w 152"/>
              <a:gd name="T5" fmla="*/ 16 h 185"/>
              <a:gd name="T6" fmla="*/ 0 w 152"/>
              <a:gd name="T7" fmla="*/ 168 h 185"/>
              <a:gd name="T8" fmla="*/ 17 w 152"/>
              <a:gd name="T9" fmla="*/ 185 h 185"/>
              <a:gd name="T10" fmla="*/ 135 w 152"/>
              <a:gd name="T11" fmla="*/ 185 h 185"/>
              <a:gd name="T12" fmla="*/ 152 w 152"/>
              <a:gd name="T13" fmla="*/ 168 h 185"/>
              <a:gd name="T14" fmla="*/ 152 w 152"/>
              <a:gd name="T15" fmla="*/ 16 h 185"/>
              <a:gd name="T16" fmla="*/ 135 w 152"/>
              <a:gd name="T17" fmla="*/ 0 h 185"/>
              <a:gd name="T18" fmla="*/ 101 w 152"/>
              <a:gd name="T19" fmla="*/ 8 h 185"/>
              <a:gd name="T20" fmla="*/ 118 w 152"/>
              <a:gd name="T21" fmla="*/ 8 h 185"/>
              <a:gd name="T22" fmla="*/ 118 w 152"/>
              <a:gd name="T23" fmla="*/ 37 h 185"/>
              <a:gd name="T24" fmla="*/ 110 w 152"/>
              <a:gd name="T25" fmla="*/ 29 h 185"/>
              <a:gd name="T26" fmla="*/ 101 w 152"/>
              <a:gd name="T27" fmla="*/ 37 h 185"/>
              <a:gd name="T28" fmla="*/ 101 w 152"/>
              <a:gd name="T29" fmla="*/ 8 h 185"/>
              <a:gd name="T30" fmla="*/ 34 w 152"/>
              <a:gd name="T31" fmla="*/ 177 h 185"/>
              <a:gd name="T32" fmla="*/ 17 w 152"/>
              <a:gd name="T33" fmla="*/ 177 h 185"/>
              <a:gd name="T34" fmla="*/ 8 w 152"/>
              <a:gd name="T35" fmla="*/ 168 h 185"/>
              <a:gd name="T36" fmla="*/ 8 w 152"/>
              <a:gd name="T37" fmla="*/ 16 h 185"/>
              <a:gd name="T38" fmla="*/ 17 w 152"/>
              <a:gd name="T39" fmla="*/ 8 h 185"/>
              <a:gd name="T40" fmla="*/ 34 w 152"/>
              <a:gd name="T41" fmla="*/ 8 h 185"/>
              <a:gd name="T42" fmla="*/ 34 w 152"/>
              <a:gd name="T43" fmla="*/ 177 h 185"/>
              <a:gd name="T44" fmla="*/ 143 w 152"/>
              <a:gd name="T45" fmla="*/ 168 h 185"/>
              <a:gd name="T46" fmla="*/ 135 w 152"/>
              <a:gd name="T47" fmla="*/ 177 h 185"/>
              <a:gd name="T48" fmla="*/ 42 w 152"/>
              <a:gd name="T49" fmla="*/ 177 h 185"/>
              <a:gd name="T50" fmla="*/ 42 w 152"/>
              <a:gd name="T51" fmla="*/ 8 h 185"/>
              <a:gd name="T52" fmla="*/ 93 w 152"/>
              <a:gd name="T53" fmla="*/ 8 h 185"/>
              <a:gd name="T54" fmla="*/ 93 w 152"/>
              <a:gd name="T55" fmla="*/ 59 h 185"/>
              <a:gd name="T56" fmla="*/ 110 w 152"/>
              <a:gd name="T57" fmla="*/ 42 h 185"/>
              <a:gd name="T58" fmla="*/ 126 w 152"/>
              <a:gd name="T59" fmla="*/ 59 h 185"/>
              <a:gd name="T60" fmla="*/ 126 w 152"/>
              <a:gd name="T61" fmla="*/ 8 h 185"/>
              <a:gd name="T62" fmla="*/ 135 w 152"/>
              <a:gd name="T63" fmla="*/ 8 h 185"/>
              <a:gd name="T64" fmla="*/ 143 w 152"/>
              <a:gd name="T65" fmla="*/ 16 h 185"/>
              <a:gd name="T66" fmla="*/ 143 w 152"/>
              <a:gd name="T67" fmla="*/ 16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2" h="185">
                <a:moveTo>
                  <a:pt x="135" y="0"/>
                </a:move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178"/>
                  <a:pt x="7" y="185"/>
                  <a:pt x="17" y="185"/>
                </a:cubicBezTo>
                <a:cubicBezTo>
                  <a:pt x="135" y="185"/>
                  <a:pt x="135" y="185"/>
                  <a:pt x="135" y="185"/>
                </a:cubicBezTo>
                <a:cubicBezTo>
                  <a:pt x="144" y="185"/>
                  <a:pt x="152" y="178"/>
                  <a:pt x="152" y="168"/>
                </a:cubicBezTo>
                <a:cubicBezTo>
                  <a:pt x="152" y="16"/>
                  <a:pt x="152" y="16"/>
                  <a:pt x="152" y="16"/>
                </a:cubicBezTo>
                <a:cubicBezTo>
                  <a:pt x="152" y="7"/>
                  <a:pt x="144" y="0"/>
                  <a:pt x="135" y="0"/>
                </a:cubicBezTo>
                <a:close/>
                <a:moveTo>
                  <a:pt x="101" y="8"/>
                </a:moveTo>
                <a:cubicBezTo>
                  <a:pt x="118" y="8"/>
                  <a:pt x="118" y="8"/>
                  <a:pt x="118" y="8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10" y="29"/>
                  <a:pt x="110" y="29"/>
                  <a:pt x="110" y="29"/>
                </a:cubicBezTo>
                <a:cubicBezTo>
                  <a:pt x="101" y="37"/>
                  <a:pt x="101" y="37"/>
                  <a:pt x="101" y="37"/>
                </a:cubicBezTo>
                <a:lnTo>
                  <a:pt x="101" y="8"/>
                </a:lnTo>
                <a:close/>
                <a:moveTo>
                  <a:pt x="34" y="177"/>
                </a:moveTo>
                <a:cubicBezTo>
                  <a:pt x="17" y="177"/>
                  <a:pt x="17" y="177"/>
                  <a:pt x="17" y="177"/>
                </a:cubicBezTo>
                <a:cubicBezTo>
                  <a:pt x="12" y="177"/>
                  <a:pt x="8" y="173"/>
                  <a:pt x="8" y="1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7" y="8"/>
                </a:cubicBezTo>
                <a:cubicBezTo>
                  <a:pt x="34" y="8"/>
                  <a:pt x="34" y="8"/>
                  <a:pt x="34" y="8"/>
                </a:cubicBezTo>
                <a:lnTo>
                  <a:pt x="34" y="177"/>
                </a:lnTo>
                <a:close/>
                <a:moveTo>
                  <a:pt x="143" y="168"/>
                </a:moveTo>
                <a:cubicBezTo>
                  <a:pt x="143" y="173"/>
                  <a:pt x="140" y="177"/>
                  <a:pt x="135" y="177"/>
                </a:cubicBezTo>
                <a:cubicBezTo>
                  <a:pt x="42" y="177"/>
                  <a:pt x="42" y="177"/>
                  <a:pt x="42" y="177"/>
                </a:cubicBezTo>
                <a:cubicBezTo>
                  <a:pt x="42" y="8"/>
                  <a:pt x="42" y="8"/>
                  <a:pt x="42" y="8"/>
                </a:cubicBezTo>
                <a:cubicBezTo>
                  <a:pt x="93" y="8"/>
                  <a:pt x="93" y="8"/>
                  <a:pt x="93" y="8"/>
                </a:cubicBezTo>
                <a:cubicBezTo>
                  <a:pt x="93" y="59"/>
                  <a:pt x="93" y="59"/>
                  <a:pt x="93" y="59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26" y="59"/>
                  <a:pt x="126" y="59"/>
                  <a:pt x="126" y="59"/>
                </a:cubicBezTo>
                <a:cubicBezTo>
                  <a:pt x="126" y="8"/>
                  <a:pt x="126" y="8"/>
                  <a:pt x="126" y="8"/>
                </a:cubicBezTo>
                <a:cubicBezTo>
                  <a:pt x="135" y="8"/>
                  <a:pt x="135" y="8"/>
                  <a:pt x="135" y="8"/>
                </a:cubicBezTo>
                <a:cubicBezTo>
                  <a:pt x="140" y="8"/>
                  <a:pt x="143" y="12"/>
                  <a:pt x="143" y="16"/>
                </a:cubicBezTo>
                <a:lnTo>
                  <a:pt x="143" y="1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8" name="Shape 558"/>
          <p:cNvSpPr/>
          <p:nvPr/>
        </p:nvSpPr>
        <p:spPr>
          <a:xfrm>
            <a:off x="4614293" y="930106"/>
            <a:ext cx="7146336" cy="684684"/>
          </a:xfrm>
          <a:prstGeom prst="roundRect">
            <a:avLst>
              <a:gd name="adj" fmla="val 50000"/>
            </a:avLst>
          </a:prstGeom>
          <a:ln w="31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21900" tIns="60933" rIns="121900" bIns="60933" anchor="ctr" anchorCtr="0">
            <a:noAutofit/>
          </a:bodyPr>
          <a:lstStyle/>
          <a:p>
            <a:pPr indent="-93131" algn="ctr">
              <a:buClr>
                <a:srgbClr val="000000"/>
              </a:buClr>
            </a:pPr>
            <a:r>
              <a:rPr lang="ru-RU" sz="1867" b="1" dirty="0">
                <a:solidFill>
                  <a:prstClr val="black"/>
                </a:solidFill>
                <a:latin typeface="Arial Narrow" panose="020B0606020202030204" pitchFamily="34" charset="0"/>
              </a:rPr>
              <a:t>Второй язык и литература </a:t>
            </a: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изучаются интегрировано. </a:t>
            </a:r>
          </a:p>
          <a:p>
            <a:pPr indent="-93131" algn="ctr">
              <a:buClr>
                <a:srgbClr val="000000"/>
              </a:buClr>
            </a:pPr>
            <a:r>
              <a:rPr lang="ru-RU" sz="1867" kern="0" dirty="0">
                <a:solidFill>
                  <a:srgbClr val="000000"/>
                </a:solidFill>
                <a:latin typeface="Arial Narrow" panose="020B0606020202030204" pitchFamily="34" charset="0"/>
                <a:cs typeface="Arial"/>
                <a:sym typeface="Arial"/>
              </a:rPr>
              <a:t>Недельная нагрузка – 3 часа </a:t>
            </a:r>
          </a:p>
        </p:txBody>
      </p:sp>
      <p:sp>
        <p:nvSpPr>
          <p:cNvPr id="49" name="Shape 561"/>
          <p:cNvSpPr/>
          <p:nvPr/>
        </p:nvSpPr>
        <p:spPr>
          <a:xfrm>
            <a:off x="4646256" y="3826464"/>
            <a:ext cx="7114373" cy="673769"/>
          </a:xfrm>
          <a:prstGeom prst="roundRect">
            <a:avLst>
              <a:gd name="adj" fmla="val 50000"/>
            </a:avLst>
          </a:prstGeom>
          <a:ln w="31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21900" tIns="60933" rIns="121900" bIns="60933" anchor="ctr" anchorCtr="0">
            <a:noAutofit/>
          </a:bodyPr>
          <a:lstStyle/>
          <a:p>
            <a:pPr indent="-93131" algn="ctr">
              <a:buClr>
                <a:srgbClr val="000000"/>
              </a:buClr>
            </a:pPr>
            <a:endParaRPr lang="ru-RU" sz="1867" b="1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indent="-93131" algn="ctr">
              <a:buClr>
                <a:srgbClr val="000000"/>
              </a:buClr>
            </a:pPr>
            <a:r>
              <a:rPr lang="ru-RU" sz="1867" b="1" dirty="0">
                <a:solidFill>
                  <a:prstClr val="black"/>
                </a:solidFill>
                <a:latin typeface="Arial Narrow" panose="020B0606020202030204" pitchFamily="34" charset="0"/>
              </a:rPr>
              <a:t>Добавлен один час на изучение иностранного языка.</a:t>
            </a:r>
          </a:p>
          <a:p>
            <a:pPr indent="-93131" algn="ctr">
              <a:buClr>
                <a:srgbClr val="000000"/>
              </a:buClr>
            </a:pPr>
            <a:r>
              <a:rPr lang="ru-RU" sz="1867" kern="0" dirty="0">
                <a:solidFill>
                  <a:srgbClr val="000000"/>
                </a:solidFill>
                <a:latin typeface="Arial Narrow" panose="020B0606020202030204" pitchFamily="34" charset="0"/>
                <a:cs typeface="Arial"/>
                <a:sym typeface="Arial"/>
              </a:rPr>
              <a:t>Недельная нагрузка – 3 часа </a:t>
            </a:r>
          </a:p>
          <a:p>
            <a:pPr indent="-93131" algn="ctr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 Narrow" panose="020B0606020202030204" pitchFamily="34" charset="0"/>
              <a:cs typeface="Arial"/>
              <a:sym typeface="Arial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940433" y="1843036"/>
            <a:ext cx="6494056" cy="171651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Художественные произведения изучаются в соответствии с лексической темой;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Темы в программе связаны с реальной жизнью и отражают социально-культурную и учебно-профессиональную сферы общения учащихся</a:t>
            </a:r>
          </a:p>
        </p:txBody>
      </p:sp>
      <p:sp>
        <p:nvSpPr>
          <p:cNvPr id="53" name="Стрелка вниз 52"/>
          <p:cNvSpPr/>
          <p:nvPr/>
        </p:nvSpPr>
        <p:spPr>
          <a:xfrm>
            <a:off x="7851424" y="1562904"/>
            <a:ext cx="672075" cy="472128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black"/>
              </a:solidFill>
            </a:endParaRPr>
          </a:p>
        </p:txBody>
      </p:sp>
      <p:sp>
        <p:nvSpPr>
          <p:cNvPr id="54" name="Стрелка вниз 53"/>
          <p:cNvSpPr/>
          <p:nvPr/>
        </p:nvSpPr>
        <p:spPr>
          <a:xfrm>
            <a:off x="7718587" y="4458384"/>
            <a:ext cx="672075" cy="472128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prstClr val="black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964332" y="4984224"/>
            <a:ext cx="6494056" cy="171651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Предусмотрена интеграция содержания предмета с предметами математика, ИКТ, литература, искусство и дизайн, география, биология, химия.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ru-RU" sz="1867" dirty="0">
                <a:solidFill>
                  <a:prstClr val="black"/>
                </a:solidFill>
                <a:latin typeface="Arial Narrow" panose="020B0606020202030204" pitchFamily="34" charset="0"/>
              </a:rPr>
              <a:t>Чтение аутентичных текстов, адаптированных под языковой уровень учащихся, позволяет учащимся изучить разные жанры художественной и публицистической литературы.</a:t>
            </a:r>
          </a:p>
        </p:txBody>
      </p:sp>
    </p:spTree>
    <p:extLst>
      <p:ext uri="{BB962C8B-B14F-4D97-AF65-F5344CB8AC3E}">
        <p14:creationId xmlns:p14="http://schemas.microsoft.com/office/powerpoint/2010/main" val="411229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06298" y="164638"/>
            <a:ext cx="3376245" cy="4533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</a:pPr>
            <a:r>
              <a:rPr lang="ru-RU" sz="2933" dirty="0">
                <a:solidFill>
                  <a:prstClr val="black"/>
                </a:solidFill>
                <a:latin typeface="Arial Narrow" panose="020B0606020202030204" pitchFamily="34" charset="0"/>
              </a:rPr>
              <a:t>Художественный труд</a:t>
            </a:r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739307" y="1190160"/>
          <a:ext cx="7008779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14" descr="C:\Users\seitmoldinov_d\Desktop\full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4" r="33308"/>
          <a:stretch/>
        </p:blipFill>
        <p:spPr bwMode="auto">
          <a:xfrm>
            <a:off x="170770" y="5445224"/>
            <a:ext cx="1426444" cy="120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seitmoldinov_d\Desktop\1414249625_l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9" y="2405162"/>
            <a:ext cx="1375263" cy="123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seitmoldinov_d\Desktop\www.ArtsGallery.pro_Namakonova_Evgeniya_Dekorativnyy_Natyurmort_medium_23461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69" y="3909053"/>
            <a:ext cx="1377787" cy="124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seitmoldinov_d\Desktop\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9" y="836712"/>
            <a:ext cx="1381941" cy="127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638259" y="1360886"/>
            <a:ext cx="5184576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Учебная программа предусматривает эстетическое воспитание и активную познавательную, практическую деятельность учащихся для создания предметов художественного творчества.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38259" y="4074011"/>
            <a:ext cx="5184576" cy="19389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80990" indent="-38099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prstClr val="black"/>
                </a:solidFill>
                <a:latin typeface="Arial Narrow" panose="020B0606020202030204" pitchFamily="34" charset="0"/>
              </a:rPr>
              <a:t>На уроках развиваются умения учащихся работать с различными материалами и инструментами, владение различными приемами и техниками работ. </a:t>
            </a:r>
          </a:p>
        </p:txBody>
      </p:sp>
    </p:spTree>
    <p:extLst>
      <p:ext uri="{BB962C8B-B14F-4D97-AF65-F5344CB8AC3E}">
        <p14:creationId xmlns:p14="http://schemas.microsoft.com/office/powerpoint/2010/main" val="210785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1505" y="510076"/>
            <a:ext cx="8890447" cy="499832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>
                <a:latin typeface="Arial Narrow" pitchFamily="34" charset="0"/>
              </a:rPr>
              <a:t>Структура системы критериального оценивания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631505" y="1012629"/>
            <a:ext cx="8890447" cy="3748643"/>
            <a:chOff x="488504" y="1552575"/>
            <a:chExt cx="8890446" cy="3748642"/>
          </a:xfrm>
          <a:solidFill>
            <a:schemeClr val="bg1"/>
          </a:solidFill>
        </p:grpSpPr>
        <p:sp>
          <p:nvSpPr>
            <p:cNvPr id="5" name="Прямоугольник 4"/>
            <p:cNvSpPr/>
            <p:nvPr/>
          </p:nvSpPr>
          <p:spPr>
            <a:xfrm>
              <a:off x="488504" y="3057823"/>
              <a:ext cx="5832648" cy="1739329"/>
            </a:xfrm>
            <a:prstGeom prst="rect">
              <a:avLst/>
            </a:prstGeom>
            <a:grpFill/>
            <a:ln w="12700"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000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 bwMode="auto">
            <a:xfrm>
              <a:off x="6818313" y="1772816"/>
              <a:ext cx="0" cy="563562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/>
            <p:nvPr/>
          </p:nvCxnSpPr>
          <p:spPr bwMode="auto">
            <a:xfrm>
              <a:off x="2784475" y="1772816"/>
              <a:ext cx="0" cy="563562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 bwMode="auto">
            <a:xfrm>
              <a:off x="4826000" y="1552575"/>
              <a:ext cx="0" cy="220241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 bwMode="auto">
            <a:xfrm>
              <a:off x="2784475" y="1772816"/>
              <a:ext cx="4033838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Прямоугольник 10"/>
            <p:cNvSpPr/>
            <p:nvPr/>
          </p:nvSpPr>
          <p:spPr bwMode="auto">
            <a:xfrm>
              <a:off x="660400" y="1946845"/>
              <a:ext cx="3652838" cy="834083"/>
            </a:xfrm>
            <a:prstGeom prst="rect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ru-RU" sz="1000" b="1" dirty="0">
                  <a:solidFill>
                    <a:prstClr val="black"/>
                  </a:solidFill>
                  <a:latin typeface="Arial Narrow" pitchFamily="34" charset="0"/>
                  <a:ea typeface="Calibri" pitchFamily="34" charset="0"/>
                  <a:cs typeface="Times New Roman" pitchFamily="18" charset="0"/>
                </a:rPr>
                <a:t>Формативное оценивание </a:t>
              </a:r>
            </a:p>
            <a:p>
              <a:pPr algn="ctr"/>
              <a:r>
                <a:rPr lang="ru-RU" sz="1000" dirty="0">
                  <a:solidFill>
                    <a:prstClr val="black"/>
                  </a:solidFill>
                  <a:latin typeface="Arial Narrow" pitchFamily="34" charset="0"/>
                  <a:ea typeface="Calibri" pitchFamily="34" charset="0"/>
                  <a:cs typeface="Times New Roman" pitchFamily="18" charset="0"/>
                </a:rPr>
                <a:t>- проводится непрерывно учителем, обеспечивает обратную связь между учеником и учителем и позволяет своевременно корректировать учебный процесс без выставления баллов и оценок </a:t>
              </a:r>
            </a:p>
          </p:txBody>
        </p:sp>
        <p:grpSp>
          <p:nvGrpSpPr>
            <p:cNvPr id="12" name="Группа 4"/>
            <p:cNvGrpSpPr>
              <a:grpSpLocks/>
            </p:cNvGrpSpPr>
            <p:nvPr/>
          </p:nvGrpSpPr>
          <p:grpSpPr bwMode="auto">
            <a:xfrm>
              <a:off x="2551113" y="2780933"/>
              <a:ext cx="6261101" cy="707581"/>
              <a:chOff x="3139932" y="2599752"/>
              <a:chExt cx="7706459" cy="616605"/>
            </a:xfrm>
            <a:grpFill/>
          </p:grpSpPr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3139932" y="2725249"/>
                <a:ext cx="0" cy="491104"/>
              </a:xfrm>
              <a:prstGeom prst="line">
                <a:avLst/>
              </a:prstGeom>
              <a:grpFill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6152954" y="2725253"/>
                <a:ext cx="0" cy="491104"/>
              </a:xfrm>
              <a:prstGeom prst="line">
                <a:avLst/>
              </a:prstGeom>
              <a:grpFill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10846391" y="2725253"/>
                <a:ext cx="0" cy="491104"/>
              </a:xfrm>
              <a:prstGeom prst="line">
                <a:avLst/>
              </a:prstGeom>
              <a:grpFill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/>
              <p:cNvCxnSpPr/>
              <p:nvPr/>
            </p:nvCxnSpPr>
            <p:spPr>
              <a:xfrm>
                <a:off x="3139932" y="2725253"/>
                <a:ext cx="7706459" cy="0"/>
              </a:xfrm>
              <a:prstGeom prst="line">
                <a:avLst/>
              </a:prstGeom>
              <a:grpFill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Прямая соединительная линия 34"/>
              <p:cNvCxnSpPr/>
              <p:nvPr/>
            </p:nvCxnSpPr>
            <p:spPr>
              <a:xfrm>
                <a:off x="8366802" y="2599752"/>
                <a:ext cx="0" cy="157706"/>
              </a:xfrm>
              <a:prstGeom prst="line">
                <a:avLst/>
              </a:prstGeom>
              <a:grpFill/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Прямоугольник 12"/>
            <p:cNvSpPr/>
            <p:nvPr/>
          </p:nvSpPr>
          <p:spPr bwMode="auto">
            <a:xfrm>
              <a:off x="3529781" y="3141360"/>
              <a:ext cx="2642419" cy="647680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 b="1" dirty="0">
                  <a:solidFill>
                    <a:prstClr val="black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Суммативное оценивание за четверть</a:t>
              </a:r>
            </a:p>
            <a:p>
              <a:pPr algn="ctr">
                <a:defRPr/>
              </a:pPr>
              <a:r>
                <a:rPr lang="ru-RU" sz="1000" dirty="0">
                  <a:solidFill>
                    <a:prstClr val="black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Проводится учителем по завершении каждой четверти </a:t>
              </a:r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660400" y="3141359"/>
              <a:ext cx="2725738" cy="647681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 b="1" dirty="0">
                  <a:solidFill>
                    <a:prstClr val="black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Суммативное оценивание за раздел</a:t>
              </a:r>
            </a:p>
            <a:p>
              <a:pPr algn="ctr">
                <a:defRPr/>
              </a:pPr>
              <a:r>
                <a:rPr lang="ru-RU" sz="1000" b="1" dirty="0">
                  <a:solidFill>
                    <a:prstClr val="black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/сквозную тему</a:t>
              </a:r>
            </a:p>
            <a:p>
              <a:pPr algn="ctr">
                <a:defRPr/>
              </a:pPr>
              <a:r>
                <a:rPr lang="ru-RU" sz="1000" dirty="0">
                  <a:solidFill>
                    <a:prstClr val="black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Проводится учителем 2-3 раза в каждой четверти </a:t>
              </a:r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6726238" y="3068960"/>
              <a:ext cx="2652712" cy="1090146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  <a:defRPr/>
              </a:pPr>
              <a:r>
                <a:rPr lang="ru-RU" sz="1000" b="1" dirty="0">
                  <a:solidFill>
                    <a:prstClr val="black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Суммативное оценивание  за  уровень  образования</a:t>
              </a:r>
            </a:p>
            <a:p>
              <a:pPr algn="ctr">
                <a:lnSpc>
                  <a:spcPct val="115000"/>
                </a:lnSpc>
                <a:spcAft>
                  <a:spcPts val="1000"/>
                </a:spcAft>
                <a:defRPr/>
              </a:pPr>
              <a:r>
                <a:rPr lang="ru-RU" sz="1000" dirty="0">
                  <a:solidFill>
                    <a:prstClr val="black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Проводится внешней организацией после основной и старшей школ </a:t>
              </a:r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4994275" y="1946845"/>
              <a:ext cx="4202113" cy="834084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000" b="1" dirty="0">
                  <a:solidFill>
                    <a:prstClr val="black"/>
                  </a:solidFill>
                  <a:latin typeface="Arial Narrow" pitchFamily="34" charset="0"/>
                  <a:ea typeface="Calibri" pitchFamily="34" charset="0"/>
                  <a:cs typeface="Times New Roman" pitchFamily="18" charset="0"/>
                </a:rPr>
                <a:t>Суммативное оценивание </a:t>
              </a:r>
            </a:p>
            <a:p>
              <a:pPr algn="ctr"/>
              <a:r>
                <a:rPr lang="ru-RU" sz="1000" dirty="0">
                  <a:solidFill>
                    <a:prstClr val="black"/>
                  </a:solidFill>
                  <a:latin typeface="Arial Narrow" pitchFamily="34" charset="0"/>
                  <a:ea typeface="Calibri" pitchFamily="34" charset="0"/>
                  <a:cs typeface="Times New Roman" pitchFamily="18" charset="0"/>
                </a:rPr>
                <a:t>- проводится  по завершении разделов/сквозных тем учебных программ, определенного учебного периода (четверть, триместр, учебный год, уровень среднего образования) с выставлением баллов и оценок </a:t>
              </a:r>
            </a:p>
          </p:txBody>
        </p:sp>
        <p:grpSp>
          <p:nvGrpSpPr>
            <p:cNvPr id="17" name="Группа 38"/>
            <p:cNvGrpSpPr>
              <a:grpSpLocks/>
            </p:cNvGrpSpPr>
            <p:nvPr/>
          </p:nvGrpSpPr>
          <p:grpSpPr bwMode="auto">
            <a:xfrm>
              <a:off x="2022474" y="3789020"/>
              <a:ext cx="2973391" cy="432047"/>
              <a:chOff x="2490079" y="3965840"/>
              <a:chExt cx="3658060" cy="431990"/>
            </a:xfrm>
            <a:grpFill/>
          </p:grpSpPr>
          <p:cxnSp>
            <p:nvCxnSpPr>
              <p:cNvPr id="26" name="Прямая соединительная линия 25"/>
              <p:cNvCxnSpPr/>
              <p:nvPr/>
            </p:nvCxnSpPr>
            <p:spPr>
              <a:xfrm>
                <a:off x="2490079" y="4181855"/>
                <a:ext cx="287620" cy="0"/>
              </a:xfrm>
              <a:prstGeom prst="line">
                <a:avLst/>
              </a:prstGeom>
              <a:grpFill/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>
                <a:stCxn id="14" idx="2"/>
              </p:cNvCxnSpPr>
              <p:nvPr/>
            </p:nvCxnSpPr>
            <p:spPr>
              <a:xfrm>
                <a:off x="2491057" y="3965840"/>
                <a:ext cx="0" cy="223203"/>
              </a:xfrm>
              <a:prstGeom prst="line">
                <a:avLst/>
              </a:prstGeom>
              <a:grpFill/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>
              <a:xfrm>
                <a:off x="6146183" y="3965841"/>
                <a:ext cx="0" cy="223202"/>
              </a:xfrm>
              <a:prstGeom prst="line">
                <a:avLst/>
              </a:prstGeom>
              <a:grpFill/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Скругленный прямоугольник 28"/>
              <p:cNvSpPr/>
              <p:nvPr/>
            </p:nvSpPr>
            <p:spPr>
              <a:xfrm>
                <a:off x="2689109" y="4052373"/>
                <a:ext cx="3140528" cy="345457"/>
              </a:xfrm>
              <a:prstGeom prst="roundRect">
                <a:avLst/>
              </a:prstGeom>
              <a:grp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1000" b="1" dirty="0">
                    <a:solidFill>
                      <a:prstClr val="black"/>
                    </a:solidFill>
                    <a:latin typeface="Arial Narrow" pitchFamily="34" charset="0"/>
                    <a:cs typeface="Times New Roman" pitchFamily="18" charset="0"/>
                  </a:rPr>
                  <a:t>Оценка по итогам каждой четверти</a:t>
                </a:r>
              </a:p>
            </p:txBody>
          </p:sp>
          <p:cxnSp>
            <p:nvCxnSpPr>
              <p:cNvPr id="30" name="Прямая соединительная линия 29"/>
              <p:cNvCxnSpPr/>
              <p:nvPr/>
            </p:nvCxnSpPr>
            <p:spPr>
              <a:xfrm>
                <a:off x="5829637" y="4191894"/>
                <a:ext cx="318502" cy="0"/>
              </a:xfrm>
              <a:prstGeom prst="line">
                <a:avLst/>
              </a:prstGeom>
              <a:grpFill/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Группа 39"/>
            <p:cNvGrpSpPr>
              <a:grpSpLocks/>
            </p:cNvGrpSpPr>
            <p:nvPr/>
          </p:nvGrpSpPr>
          <p:grpSpPr bwMode="auto">
            <a:xfrm>
              <a:off x="3460614" y="4159106"/>
              <a:ext cx="4592774" cy="1142111"/>
              <a:chOff x="1907944" y="3486881"/>
              <a:chExt cx="4133084" cy="1141717"/>
            </a:xfrm>
            <a:grpFill/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907944" y="4340662"/>
                <a:ext cx="1413016" cy="2"/>
              </a:xfrm>
              <a:prstGeom prst="line">
                <a:avLst/>
              </a:prstGeom>
              <a:grpFill/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>
                <a:stCxn id="19" idx="2"/>
              </p:cNvCxnSpPr>
              <p:nvPr/>
            </p:nvCxnSpPr>
            <p:spPr>
              <a:xfrm>
                <a:off x="1907944" y="4052724"/>
                <a:ext cx="0" cy="280799"/>
              </a:xfrm>
              <a:prstGeom prst="line">
                <a:avLst/>
              </a:prstGeom>
              <a:grpFill/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6036742" y="3486881"/>
                <a:ext cx="0" cy="853781"/>
              </a:xfrm>
              <a:prstGeom prst="line">
                <a:avLst/>
              </a:prstGeom>
              <a:grpFill/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3320960" y="4211229"/>
                <a:ext cx="2067194" cy="417369"/>
              </a:xfrm>
              <a:prstGeom prst="roundRect">
                <a:avLst/>
              </a:prstGeom>
              <a:grp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sz="1000" b="1" dirty="0">
                    <a:solidFill>
                      <a:prstClr val="black"/>
                    </a:solidFill>
                    <a:latin typeface="Arial Narrow" pitchFamily="34" charset="0"/>
                    <a:cs typeface="Times New Roman" pitchFamily="18" charset="0"/>
                  </a:rPr>
                  <a:t>Итоговая оценка в аттестат </a:t>
                </a:r>
              </a:p>
            </p:txBody>
          </p:sp>
          <p:cxnSp>
            <p:nvCxnSpPr>
              <p:cNvPr id="25" name="Прямая соединительная линия 24"/>
              <p:cNvCxnSpPr/>
              <p:nvPr/>
            </p:nvCxnSpPr>
            <p:spPr>
              <a:xfrm>
                <a:off x="5395297" y="4326381"/>
                <a:ext cx="645731" cy="14283"/>
              </a:xfrm>
              <a:prstGeom prst="line">
                <a:avLst/>
              </a:prstGeom>
              <a:grpFill/>
              <a:ln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Скругленный прямоугольник 18"/>
            <p:cNvSpPr/>
            <p:nvPr/>
          </p:nvSpPr>
          <p:spPr bwMode="auto">
            <a:xfrm>
              <a:off x="2184252" y="4307632"/>
              <a:ext cx="2552724" cy="417512"/>
            </a:xfrm>
            <a:prstGeom prst="roundRect">
              <a:avLst/>
            </a:prstGeom>
            <a:grp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 b="1" dirty="0">
                  <a:solidFill>
                    <a:prstClr val="black"/>
                  </a:solidFill>
                  <a:latin typeface="Arial Narrow" pitchFamily="34" charset="0"/>
                  <a:cs typeface="Times New Roman" pitchFamily="18" charset="0"/>
                </a:rPr>
                <a:t>Оценка по итогам учебного года</a:t>
              </a:r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 bwMode="auto">
            <a:xfrm>
              <a:off x="3512840" y="4214291"/>
              <a:ext cx="0" cy="150813"/>
            </a:xfrm>
            <a:prstGeom prst="line">
              <a:avLst/>
            </a:prstGeom>
            <a:grpFill/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Picture 2" descr="D:\mustafina_a\Desktop\Water-A-Flower-Da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343" y="4786668"/>
            <a:ext cx="2376264" cy="166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" descr="https://twinkl.co.uk/image/resource_preview_xlarge/T-M-226-Flower-Height-Chart_ver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5" r="7056"/>
          <a:stretch>
            <a:fillRect/>
          </a:stretch>
        </p:blipFill>
        <p:spPr bwMode="auto">
          <a:xfrm>
            <a:off x="7032104" y="5152012"/>
            <a:ext cx="2232251" cy="130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2812037" y="6408180"/>
            <a:ext cx="2385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prstClr val="black"/>
                </a:solidFill>
                <a:latin typeface="Arial Narrow" pitchFamily="34" charset="0"/>
              </a:rPr>
              <a:t>Формативное оценивание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88090" y="6422006"/>
            <a:ext cx="23759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prstClr val="black"/>
                </a:solidFill>
                <a:latin typeface="Arial Narrow" pitchFamily="34" charset="0"/>
              </a:rPr>
              <a:t>Суммативное оценивание</a:t>
            </a:r>
          </a:p>
        </p:txBody>
      </p:sp>
    </p:spTree>
    <p:extLst>
      <p:ext uri="{BB962C8B-B14F-4D97-AF65-F5344CB8AC3E}">
        <p14:creationId xmlns:p14="http://schemas.microsoft.com/office/powerpoint/2010/main" val="242862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1575" y="1"/>
            <a:ext cx="1178270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2060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C</a:t>
            </a: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 целью поддержки учителей общеобразовательных школ</a:t>
            </a:r>
            <a:r>
              <a:rPr lang="en-US" sz="2400" b="1" dirty="0">
                <a:solidFill>
                  <a:srgbClr val="002060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разработана онлайн платформа «Системно-методический комплекс»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854" y="822905"/>
            <a:ext cx="3788292" cy="22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97668" y="972519"/>
            <a:ext cx="3648408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ea typeface="Calibri Light" charset="0"/>
                <a:cs typeface="Arial" panose="020B0604020202020204" pitchFamily="34" charset="0"/>
              </a:rPr>
              <a:t>Размещено </a:t>
            </a:r>
          </a:p>
          <a:p>
            <a:pPr algn="ctr"/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ea typeface="Calibri Light" charset="0"/>
                <a:cs typeface="Arial" panose="020B0604020202020204" pitchFamily="34" charset="0"/>
              </a:rPr>
              <a:t>более </a:t>
            </a:r>
            <a:r>
              <a:rPr lang="ru-RU" b="1" dirty="0">
                <a:solidFill>
                  <a:srgbClr val="7030A0"/>
                </a:solidFill>
                <a:latin typeface="Arial Narrow" panose="020B0606020202030204" pitchFamily="34" charset="0"/>
                <a:ea typeface="Calibri Light" charset="0"/>
                <a:cs typeface="Arial" panose="020B0604020202020204" pitchFamily="34" charset="0"/>
              </a:rPr>
              <a:t>22 000 материалов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769" y="1935078"/>
            <a:ext cx="3640307" cy="92333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ea typeface="Calibri Light" charset="0"/>
                <a:cs typeface="Arial" panose="020B0604020202020204" pitchFamily="34" charset="0"/>
              </a:rPr>
              <a:t>Около </a:t>
            </a:r>
            <a:r>
              <a:rPr lang="ru-RU" b="1" dirty="0">
                <a:solidFill>
                  <a:srgbClr val="7030A0"/>
                </a:solidFill>
                <a:latin typeface="Arial Narrow" panose="020B0606020202030204" pitchFamily="34" charset="0"/>
                <a:ea typeface="Calibri Light" charset="0"/>
                <a:cs typeface="Arial" panose="020B0604020202020204" pitchFamily="34" charset="0"/>
              </a:rPr>
              <a:t>65 000 учителей 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ea typeface="Calibri Light" charset="0"/>
                <a:cs typeface="Arial" panose="020B0604020202020204" pitchFamily="34" charset="0"/>
              </a:rPr>
              <a:t>страны имеют свободный доступ ко всем разработанным материалам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9651233" y="572409"/>
            <a:ext cx="18293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  <a:hlinkClick r:id="rId4"/>
              </a:rPr>
              <a:t>http://smk.edu.kz</a:t>
            </a:r>
            <a:r>
              <a:rPr lang="ru-RU" sz="2000" dirty="0">
                <a:solidFill>
                  <a:prstClr val="black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150412" y="6242002"/>
            <a:ext cx="2844800" cy="365125"/>
          </a:xfrm>
        </p:spPr>
        <p:txBody>
          <a:bodyPr/>
          <a:lstStyle/>
          <a:p>
            <a:fld id="{FC6095DF-4905-4A98-808B-9165FEF6D15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8250625" y="1330858"/>
            <a:ext cx="3640307" cy="12003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ea typeface="Calibri Light" charset="0"/>
                <a:cs typeface="Arial" panose="020B0604020202020204" pitchFamily="34" charset="0"/>
              </a:rPr>
              <a:t>По учебным программам </a:t>
            </a:r>
          </a:p>
          <a:p>
            <a:pPr algn="ctr"/>
            <a:r>
              <a:rPr lang="ru-RU" b="1" u="sng" dirty="0">
                <a:solidFill>
                  <a:srgbClr val="7030A0"/>
                </a:solidFill>
                <a:latin typeface="Arial Narrow" panose="020B0606020202030204" pitchFamily="34" charset="0"/>
                <a:ea typeface="Calibri Light" charset="0"/>
                <a:cs typeface="Arial" panose="020B0604020202020204" pitchFamily="34" charset="0"/>
              </a:rPr>
              <a:t>2,5,7-х классов 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ea typeface="Calibri Light" charset="0"/>
                <a:cs typeface="Arial" panose="020B0604020202020204" pitchFamily="34" charset="0"/>
              </a:rPr>
              <a:t>разработано  </a:t>
            </a:r>
            <a:r>
              <a:rPr lang="ru-RU" b="1" dirty="0">
                <a:solidFill>
                  <a:prstClr val="black"/>
                </a:solidFill>
                <a:latin typeface="Arial Narrow" panose="020B0606020202030204" pitchFamily="34" charset="0"/>
                <a:ea typeface="Calibri Light" charset="0"/>
                <a:cs typeface="Arial" panose="020B0604020202020204" pitchFamily="34" charset="0"/>
              </a:rPr>
              <a:t>123 видеоролика </a:t>
            </a:r>
            <a:r>
              <a:rPr lang="ru-RU" dirty="0">
                <a:solidFill>
                  <a:prstClr val="black"/>
                </a:solidFill>
                <a:latin typeface="Arial Narrow" panose="020B0606020202030204" pitchFamily="34" charset="0"/>
                <a:ea typeface="Calibri Light" charset="0"/>
                <a:cs typeface="Arial" panose="020B0604020202020204" pitchFamily="34" charset="0"/>
              </a:rPr>
              <a:t>по новым темам и целям обучения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3819" y="3589221"/>
            <a:ext cx="3626784" cy="156949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ГОСО</a:t>
            </a:r>
          </a:p>
          <a:p>
            <a:pPr algn="ctr"/>
            <a:r>
              <a:rPr lang="ru-RU" dirty="0" err="1">
                <a:latin typeface="Arial Narrow" panose="020B0606020202030204" pitchFamily="34" charset="0"/>
              </a:rPr>
              <a:t>ТУПы</a:t>
            </a:r>
            <a:endParaRPr lang="ru-RU" dirty="0">
              <a:latin typeface="Arial Narrow" panose="020B0606020202030204" pitchFamily="34" charset="0"/>
            </a:endParaRPr>
          </a:p>
          <a:p>
            <a:pPr algn="ctr"/>
            <a:r>
              <a:rPr lang="ru-RU" dirty="0">
                <a:latin typeface="Arial Narrow" panose="020B0606020202030204" pitchFamily="34" charset="0"/>
              </a:rPr>
              <a:t>Учебные программы </a:t>
            </a:r>
          </a:p>
          <a:p>
            <a:pPr algn="ctr"/>
            <a:r>
              <a:rPr lang="ru-RU" dirty="0">
                <a:latin typeface="Arial Narrow" panose="020B0606020202030204" pitchFamily="34" charset="0"/>
              </a:rPr>
              <a:t>Среднесрочные планы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138230" y="3589221"/>
            <a:ext cx="3626784" cy="156949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Поурочные планы </a:t>
            </a:r>
          </a:p>
          <a:p>
            <a:pPr algn="ctr"/>
            <a:r>
              <a:rPr lang="ru-RU" dirty="0">
                <a:latin typeface="Arial Narrow" panose="020B0606020202030204" pitchFamily="34" charset="0"/>
              </a:rPr>
              <a:t>Презентации </a:t>
            </a:r>
          </a:p>
          <a:p>
            <a:pPr algn="ctr"/>
            <a:r>
              <a:rPr lang="ru-RU" dirty="0">
                <a:latin typeface="Arial Narrow" panose="020B0606020202030204" pitchFamily="34" charset="0"/>
              </a:rPr>
              <a:t>Аудио/видео и дидактические материалы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129205" y="3589221"/>
            <a:ext cx="3626784" cy="1569493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Электронные версии учебников, рабочих тетрадей, руководств для учителя, учебные пособия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708151" y="5339793"/>
            <a:ext cx="6648450" cy="102859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Дискуссионная площадка </a:t>
            </a:r>
          </a:p>
          <a:p>
            <a:pPr algn="ctr"/>
            <a:r>
              <a:rPr lang="ru-RU" dirty="0">
                <a:latin typeface="Arial Narrow" panose="020B0606020202030204" pitchFamily="34" charset="0"/>
              </a:rPr>
              <a:t>Онлайн форум для получения консультаций, размещения отзывов и предложений 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196788" y="6590294"/>
            <a:ext cx="11798424" cy="88777"/>
            <a:chOff x="195307" y="6276512"/>
            <a:chExt cx="11798424" cy="88777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195307" y="6276512"/>
              <a:ext cx="2858609" cy="8877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172286" y="6276514"/>
              <a:ext cx="2858609" cy="88775"/>
            </a:xfrm>
            <a:prstGeom prst="rect">
              <a:avLst/>
            </a:prstGeom>
            <a:solidFill>
              <a:srgbClr val="FF3300"/>
            </a:solidFill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149265" y="6276514"/>
              <a:ext cx="2858609" cy="887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9135122" y="6276514"/>
              <a:ext cx="2858609" cy="88774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7" name="Прямая соединительная линия 6"/>
          <p:cNvCxnSpPr>
            <a:stCxn id="22" idx="2"/>
            <a:endCxn id="27" idx="0"/>
          </p:cNvCxnSpPr>
          <p:nvPr/>
        </p:nvCxnSpPr>
        <p:spPr>
          <a:xfrm>
            <a:off x="2121872" y="1618850"/>
            <a:ext cx="4051" cy="316228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117821" y="2859542"/>
            <a:ext cx="4051" cy="729679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125922" y="3295358"/>
            <a:ext cx="80340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endCxn id="18" idx="0"/>
          </p:cNvCxnSpPr>
          <p:nvPr/>
        </p:nvCxnSpPr>
        <p:spPr>
          <a:xfrm>
            <a:off x="5951622" y="3295358"/>
            <a:ext cx="0" cy="293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0160000" y="3295358"/>
            <a:ext cx="0" cy="2938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3946076" y="3295358"/>
            <a:ext cx="0" cy="2044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7988817" y="3295358"/>
            <a:ext cx="0" cy="2044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0506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2431</TotalTime>
  <Words>1571</Words>
  <Application>Microsoft Office PowerPoint</Application>
  <PresentationFormat>Произвольный</PresentationFormat>
  <Paragraphs>226</Paragraphs>
  <Slides>15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Тема Office</vt:lpstr>
      <vt:lpstr>1_Тема Office</vt:lpstr>
      <vt:lpstr>4_Тема Office</vt:lpstr>
      <vt:lpstr>2_Тема Office</vt:lpstr>
      <vt:lpstr>3_Тема Office</vt:lpstr>
      <vt:lpstr>5_Тема Office</vt:lpstr>
      <vt:lpstr>Об обновлении содержания основного образования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системы критериального оценивания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Современное образование</dc:title>
  <dc:creator>Шамшидинова Куляш Ногатаевна</dc:creator>
  <cp:lastModifiedBy>Жакенов Талгат Жумабекович</cp:lastModifiedBy>
  <cp:revision>180</cp:revision>
  <cp:lastPrinted>2017-08-08T11:30:42Z</cp:lastPrinted>
  <dcterms:created xsi:type="dcterms:W3CDTF">2017-04-25T08:10:08Z</dcterms:created>
  <dcterms:modified xsi:type="dcterms:W3CDTF">2017-11-02T05:11:22Z</dcterms:modified>
</cp:coreProperties>
</file>