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5250" y="285751"/>
            <a:ext cx="12096749" cy="739218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«</a:t>
            </a:r>
            <a:r>
              <a:rPr lang="ru-RU" b="1" dirty="0" err="1" smtClean="0">
                <a:solidFill>
                  <a:srgbClr val="0070C0"/>
                </a:solidFill>
              </a:rPr>
              <a:t>Ыбырай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Алтынсарин</a:t>
            </a:r>
            <a:r>
              <a:rPr lang="ru-RU" b="1" dirty="0">
                <a:solidFill>
                  <a:srgbClr val="0070C0"/>
                </a:solidFill>
              </a:rPr>
              <a:t>» (1841-1889)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663621" y="4010024"/>
            <a:ext cx="1848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74" y="1024968"/>
            <a:ext cx="7191375" cy="583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305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4449" y="3724275"/>
            <a:ext cx="9582147" cy="2151592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solidFill>
                  <a:srgbClr val="0070C0"/>
                </a:solidFill>
              </a:rPr>
              <a:t>Ыбрай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Алтынсарин</a:t>
            </a:r>
            <a:r>
              <a:rPr lang="ru-RU" b="1" dirty="0">
                <a:solidFill>
                  <a:srgbClr val="0070C0"/>
                </a:solidFill>
              </a:rPr>
              <a:t> – выдающийся казахский просветитель, педагог, демократ родился  в ноябре 1841 года в ауле </a:t>
            </a:r>
            <a:r>
              <a:rPr lang="ru-RU" b="1" dirty="0" err="1">
                <a:solidFill>
                  <a:srgbClr val="0070C0"/>
                </a:solidFill>
              </a:rPr>
              <a:t>Жанбурчи</a:t>
            </a:r>
            <a:r>
              <a:rPr lang="ru-RU" b="1" dirty="0">
                <a:solidFill>
                  <a:srgbClr val="0070C0"/>
                </a:solidFill>
              </a:rPr>
              <a:t>, что расположен на территории нынешней </a:t>
            </a:r>
            <a:r>
              <a:rPr lang="ru-RU" b="1" dirty="0" err="1">
                <a:solidFill>
                  <a:srgbClr val="0070C0"/>
                </a:solidFill>
              </a:rPr>
              <a:t>Костанайской</a:t>
            </a:r>
            <a:r>
              <a:rPr lang="ru-RU" b="1" dirty="0">
                <a:solidFill>
                  <a:srgbClr val="0070C0"/>
                </a:solidFill>
              </a:rPr>
              <a:t> области. Он происходил из зажиточной семьи. В возрасте трех лет потерял родителей и рос и воспитывался в доме своего деда – известного казахского бия </a:t>
            </a:r>
            <a:r>
              <a:rPr lang="ru-RU" b="1" dirty="0" err="1">
                <a:solidFill>
                  <a:srgbClr val="0070C0"/>
                </a:solidFill>
              </a:rPr>
              <a:t>Балгожи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Жансурчина</a:t>
            </a:r>
            <a:r>
              <a:rPr lang="ru-RU" b="1" dirty="0">
                <a:solidFill>
                  <a:srgbClr val="0070C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Picture 4" descr="54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4" y="781050"/>
            <a:ext cx="4352925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167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3809999"/>
            <a:ext cx="9601196" cy="2323043"/>
          </a:xfrm>
        </p:spPr>
        <p:txBody>
          <a:bodyPr>
            <a:normAutofit fontScale="925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Образование </a:t>
            </a:r>
            <a:r>
              <a:rPr lang="ru-RU" b="1" dirty="0" err="1">
                <a:solidFill>
                  <a:srgbClr val="0070C0"/>
                </a:solidFill>
              </a:rPr>
              <a:t>Ыбрай</a:t>
            </a:r>
            <a:r>
              <a:rPr lang="ru-RU" b="1" dirty="0">
                <a:solidFill>
                  <a:srgbClr val="0070C0"/>
                </a:solidFill>
              </a:rPr>
              <a:t> получил в Оренбургской школе, специально открытой царизмом для детей степной аристократии. После завершения учебы работал сначала писарем при воинском старшине, затем переводчиком в Оренбургском правлении. С этого времени начинается активная общественная, научная, педагогическая, политическая жизнь и деятельность </a:t>
            </a:r>
            <a:r>
              <a:rPr lang="ru-RU" b="1" dirty="0" err="1">
                <a:solidFill>
                  <a:srgbClr val="0070C0"/>
                </a:solidFill>
              </a:rPr>
              <a:t>Ыбрая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Алтынсарина</a:t>
            </a:r>
            <a:r>
              <a:rPr lang="ru-RU" b="1" dirty="0">
                <a:solidFill>
                  <a:srgbClr val="0070C0"/>
                </a:solidFill>
              </a:rPr>
              <a:t>.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485775"/>
            <a:ext cx="647700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32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-219075"/>
            <a:ext cx="10334623" cy="4852638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FF3300"/>
                </a:solidFill>
              </a:rPr>
              <a:t>Круг научных интересов и исследований:</a:t>
            </a:r>
            <a:br>
              <a:rPr lang="ru-RU" b="1" dirty="0">
                <a:solidFill>
                  <a:srgbClr val="FF3300"/>
                </a:solidFill>
              </a:rPr>
            </a:br>
            <a:r>
              <a:rPr lang="ru-RU" dirty="0">
                <a:solidFill>
                  <a:srgbClr val="CC00FF"/>
                </a:solidFill>
              </a:rPr>
              <a:t>Педагогика                              История</a:t>
            </a:r>
            <a:br>
              <a:rPr lang="ru-RU" dirty="0">
                <a:solidFill>
                  <a:srgbClr val="CC00FF"/>
                </a:solidFill>
              </a:rPr>
            </a:br>
            <a:r>
              <a:rPr lang="ru-RU" dirty="0" smtClean="0">
                <a:solidFill>
                  <a:srgbClr val="CC00FF"/>
                </a:solidFill>
              </a:rPr>
              <a:t>      Фольклористика                     </a:t>
            </a:r>
            <a:r>
              <a:rPr lang="ru-RU" dirty="0">
                <a:solidFill>
                  <a:srgbClr val="CC00FF"/>
                </a:solidFill>
              </a:rPr>
              <a:t>Этнография</a:t>
            </a:r>
            <a:br>
              <a:rPr lang="ru-RU" dirty="0">
                <a:solidFill>
                  <a:srgbClr val="CC00FF"/>
                </a:solidFill>
              </a:rPr>
            </a:br>
            <a:r>
              <a:rPr lang="ru-RU" dirty="0" smtClean="0">
                <a:solidFill>
                  <a:srgbClr val="CC00FF"/>
                </a:solidFill>
              </a:rPr>
              <a:t>       Лингвистика                            </a:t>
            </a:r>
            <a:r>
              <a:rPr lang="ru-RU" dirty="0">
                <a:solidFill>
                  <a:srgbClr val="CC00FF"/>
                </a:solidFill>
              </a:rPr>
              <a:t>Языкознание</a:t>
            </a:r>
            <a:br>
              <a:rPr lang="ru-RU" dirty="0">
                <a:solidFill>
                  <a:srgbClr val="CC00FF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2500" y="3067050"/>
            <a:ext cx="9944097" cy="295275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3600" b="1" dirty="0"/>
              <a:t>Педагог-просветитель, энтузиаст, поэт, фольклорист, этнограф, автор учебников родного и русского языков для казахских детей. Крупный мыслитель, отдавший все силы и весь свой талант делу просвещения родного народа. Им создано семь народных светских школ.</a:t>
            </a:r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endParaRPr lang="ru-RU" sz="1600" dirty="0"/>
          </a:p>
          <a:p>
            <a:pPr>
              <a:lnSpc>
                <a:spcPct val="80000"/>
              </a:lnSpc>
            </a:pP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1704975" y="3585965"/>
            <a:ext cx="9191621" cy="323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801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4038600"/>
            <a:ext cx="9601196" cy="183726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В своей практической деятельности выступил как инициатор создания в Казахстане ряда школ для детей степной бедноты и училищ (женских, сельскохозяйственных, ремесленных)</a:t>
            </a:r>
          </a:p>
        </p:txBody>
      </p:sp>
      <p:pic>
        <p:nvPicPr>
          <p:cNvPr id="4" name="Picture 6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497680"/>
            <a:ext cx="7534275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2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725" y="4162425"/>
            <a:ext cx="9667872" cy="171344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Алтынсарин</a:t>
            </a:r>
            <a:r>
              <a:rPr lang="ru-RU" b="1" dirty="0">
                <a:solidFill>
                  <a:srgbClr val="002060"/>
                </a:solidFill>
              </a:rPr>
              <a:t> первый предпринял попытку создания казахского алфавита на основе русской графики, подготовил ряд учебников для обучения казахских детей. В 1879 году вышли в свет его учебники «Киргизская хрестоматия» и «Начальное руководство к обучению киргизов русскому языку»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95401" y="2800351"/>
            <a:ext cx="9715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0"/>
            <a:ext cx="9715499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1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1"/>
            <a:ext cx="9601196" cy="4952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3300"/>
                </a:solidFill>
              </a:rPr>
              <a:t>Учебники </a:t>
            </a:r>
            <a:r>
              <a:rPr lang="ru-RU" b="1" dirty="0" err="1">
                <a:solidFill>
                  <a:srgbClr val="FF3300"/>
                </a:solidFill>
              </a:rPr>
              <a:t>Алтынсарина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875" y="495300"/>
            <a:ext cx="11268075" cy="496146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Занимался и литературной деятельностью. Он известен как автор превосходных стихотворений, направленных на защиту бедноты. Критику эксплуататоров и духовенства, а также много других рассказов для детей, которые воспитывали у читателя лучшие нравственные качества: трудолюбие, доброту, честность, скромность, отзывчивость, уважение к старшим и т.д.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0575" y="2607237"/>
            <a:ext cx="10429875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7030A0"/>
                </a:solidFill>
              </a:rPr>
              <a:t>«Киргизская хрестоматия» </a:t>
            </a:r>
            <a:r>
              <a:rPr lang="ru-RU" b="1" dirty="0" err="1">
                <a:solidFill>
                  <a:srgbClr val="7030A0"/>
                </a:solidFill>
              </a:rPr>
              <a:t>Алтынсарина</a:t>
            </a:r>
            <a:r>
              <a:rPr lang="ru-RU" b="1" dirty="0">
                <a:solidFill>
                  <a:srgbClr val="7030A0"/>
                </a:solidFill>
              </a:rPr>
              <a:t> по своей идейной направленности служила принципу народности и воспитывала детей в духе любви к Родине.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7030A0"/>
                </a:solidFill>
              </a:rPr>
              <a:t>В «</a:t>
            </a:r>
            <a:r>
              <a:rPr lang="ru-RU" b="1" dirty="0">
                <a:solidFill>
                  <a:srgbClr val="7030A0"/>
                </a:solidFill>
              </a:rPr>
              <a:t>Руководстве» дано около 500 слов и фраз, взятых из самых различных областей жизни. Такое количество слов и фраз русского языка было достаточно для первоначального употребления в устной </a:t>
            </a:r>
            <a:r>
              <a:rPr lang="ru-RU" b="1" dirty="0" smtClean="0">
                <a:solidFill>
                  <a:srgbClr val="7030A0"/>
                </a:solidFill>
              </a:rPr>
              <a:t>речи.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solidFill>
                  <a:srgbClr val="7030A0"/>
                </a:solidFill>
              </a:rPr>
              <a:t>Значительный вклад внес в устное народное творчество казахов. Их обычаев и традиций.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" y="4096511"/>
            <a:ext cx="1876426" cy="25995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426" y="4096511"/>
            <a:ext cx="2009774" cy="25995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911" y="4029165"/>
            <a:ext cx="2290763" cy="26669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385" y="4029166"/>
            <a:ext cx="1985965" cy="266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0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575" y="114299"/>
            <a:ext cx="9725022" cy="100965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3300"/>
                </a:solidFill>
              </a:rPr>
              <a:t>Значение </a:t>
            </a:r>
            <a:r>
              <a:rPr lang="ru-RU" b="1" dirty="0" err="1">
                <a:solidFill>
                  <a:srgbClr val="FF3300"/>
                </a:solidFill>
              </a:rPr>
              <a:t>Ыбрая</a:t>
            </a:r>
            <a:r>
              <a:rPr lang="ru-RU" b="1" dirty="0">
                <a:solidFill>
                  <a:srgbClr val="FF3300"/>
                </a:solidFill>
              </a:rPr>
              <a:t> </a:t>
            </a:r>
            <a:r>
              <a:rPr lang="ru-RU" b="1" dirty="0" err="1">
                <a:solidFill>
                  <a:srgbClr val="FF3300"/>
                </a:solidFill>
              </a:rPr>
              <a:t>Алтынсарина</a:t>
            </a:r>
            <a:r>
              <a:rPr lang="ru-RU" b="1" dirty="0">
                <a:solidFill>
                  <a:srgbClr val="FF3300"/>
                </a:solidFill>
              </a:rPr>
              <a:t/>
            </a:r>
            <a:br>
              <a:rPr lang="ru-RU" b="1" dirty="0">
                <a:solidFill>
                  <a:srgbClr val="FF3300"/>
                </a:solidFill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485775"/>
            <a:ext cx="10267947" cy="539009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Работал учителем, инспектором киргизских школ Тургайской области, которые он же устроил и организовал. Проявил себя выдающимся организатором, талантливым  педагогом, просветителем и крупным общественным деятелем.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71524" y="1628776"/>
            <a:ext cx="10639425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rgbClr val="7030A0"/>
                </a:solidFill>
              </a:rPr>
              <a:t>  Деятельность </a:t>
            </a:r>
            <a:r>
              <a:rPr lang="ru-RU" sz="2400" b="1" dirty="0" err="1">
                <a:solidFill>
                  <a:srgbClr val="7030A0"/>
                </a:solidFill>
              </a:rPr>
              <a:t>Алтынсарина</a:t>
            </a:r>
            <a:r>
              <a:rPr lang="ru-RU" sz="2400" b="1" dirty="0">
                <a:solidFill>
                  <a:srgbClr val="7030A0"/>
                </a:solidFill>
              </a:rPr>
              <a:t> представляет для нас огромный интерес с точки зрения развития общественной мысли и его места в истории народного образования и казахской литературы. Мы отдаем дань уважения </a:t>
            </a:r>
            <a:r>
              <a:rPr lang="ru-RU" sz="2400" b="1" dirty="0" err="1">
                <a:solidFill>
                  <a:srgbClr val="7030A0"/>
                </a:solidFill>
              </a:rPr>
              <a:t>Алтынсарину</a:t>
            </a:r>
            <a:r>
              <a:rPr lang="ru-RU" sz="2400" b="1" dirty="0">
                <a:solidFill>
                  <a:srgbClr val="7030A0"/>
                </a:solidFill>
              </a:rPr>
              <a:t> за его выдающуюся деятельность в качестве первого народного учителя, первого организатора народных школ </a:t>
            </a:r>
            <a:r>
              <a:rPr lang="ru-RU" sz="2400" b="1" dirty="0" smtClean="0">
                <a:solidFill>
                  <a:srgbClr val="7030A0"/>
                </a:solidFill>
              </a:rPr>
              <a:t>и библиотек в </a:t>
            </a:r>
            <a:r>
              <a:rPr lang="ru-RU" sz="2400" b="1" dirty="0">
                <a:solidFill>
                  <a:srgbClr val="7030A0"/>
                </a:solidFill>
              </a:rPr>
              <a:t>Казахстане и первого педагога-теоретика, вышедшего из среды казахского народа.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  Создав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на родном языке высокоталантливые рассказы и стихотворения для казахских детей, </a:t>
            </a:r>
            <a:r>
              <a:rPr lang="ru-RU" sz="2400" b="1" dirty="0" err="1">
                <a:solidFill>
                  <a:schemeClr val="accent4">
                    <a:lumMod val="75000"/>
                  </a:schemeClr>
                </a:solidFill>
              </a:rPr>
              <a:t>Алтынсарин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 занял в истории казахской литературы как писатель-художник надлежащее место – наряду с Абаем. Его искренне, задушевно написанные произведения, столь близкие детскому сердцу и детским интересам, и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поныне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не устарели. Велико значение </a:t>
            </a:r>
            <a:r>
              <a:rPr lang="ru-RU" sz="2400" b="1" dirty="0" err="1">
                <a:solidFill>
                  <a:schemeClr val="accent4">
                    <a:lumMod val="75000"/>
                  </a:schemeClr>
                </a:solidFill>
              </a:rPr>
              <a:t>Алтынсарина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 в истории, этнографии и краеведении.</a:t>
            </a:r>
          </a:p>
          <a:p>
            <a:pPr>
              <a:lnSpc>
                <a:spcPct val="8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   </a:t>
            </a:r>
            <a:r>
              <a:rPr lang="ru-RU" sz="2400" b="1" dirty="0" err="1" smtClean="0">
                <a:solidFill>
                  <a:srgbClr val="FF0000"/>
                </a:solidFill>
              </a:rPr>
              <a:t>Алтынсарин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проявил свою неутомимую, кипучую деятельность как талантливый педагог, писатель и общественный деятель, борец за народную школу, за просвещение казахского </a:t>
            </a:r>
            <a:r>
              <a:rPr lang="ru-RU" sz="2400" b="1" dirty="0" smtClean="0">
                <a:solidFill>
                  <a:srgbClr val="FF0000"/>
                </a:solidFill>
              </a:rPr>
              <a:t>народа.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841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altinsarin-03302009102847dS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3" y="171450"/>
            <a:ext cx="5450417" cy="3514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Музей Алтынсар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181350"/>
            <a:ext cx="48006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49" y="171449"/>
            <a:ext cx="4867275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658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187</TotalTime>
  <Words>529</Words>
  <Application>Microsoft Office PowerPoint</Application>
  <PresentationFormat>Широкоэкранный</PresentationFormat>
  <Paragraphs>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Garamond</vt:lpstr>
      <vt:lpstr>Натуральные материалы</vt:lpstr>
      <vt:lpstr>«Ыбырай Алтынсарин» (1841-1889)</vt:lpstr>
      <vt:lpstr>Презентация PowerPoint</vt:lpstr>
      <vt:lpstr>Презентация PowerPoint</vt:lpstr>
      <vt:lpstr>Круг научных интересов и исследований: Педагогика                              История       Фольклористика                     Этнография        Лингвистика                            Языкознание  </vt:lpstr>
      <vt:lpstr>Презентация PowerPoint</vt:lpstr>
      <vt:lpstr>Презентация PowerPoint</vt:lpstr>
      <vt:lpstr>Учебники Алтынсарина</vt:lpstr>
      <vt:lpstr>Значение Ыбрая Алтынсарина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«Ыбырай Алтынсарин» (1841-1889)</dc:title>
  <dc:creator>библеотека</dc:creator>
  <cp:lastModifiedBy>библеотека</cp:lastModifiedBy>
  <cp:revision>11</cp:revision>
  <dcterms:created xsi:type="dcterms:W3CDTF">2016-11-24T05:28:08Z</dcterms:created>
  <dcterms:modified xsi:type="dcterms:W3CDTF">2016-11-29T04:58:52Z</dcterms:modified>
</cp:coreProperties>
</file>